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1"/>
  </p:notesMasterIdLst>
  <p:sldIdLst>
    <p:sldId id="256" r:id="rId38"/>
    <p:sldId id="257" r:id="rId39"/>
    <p:sldId id="258" r:id="rId40"/>
    <p:sldId id="259" r:id="rId41"/>
    <p:sldId id="260" r:id="rId42"/>
    <p:sldId id="261" r:id="rId43"/>
    <p:sldId id="262" r:id="rId44"/>
    <p:sldId id="263" r:id="rId45"/>
    <p:sldId id="264" r:id="rId46"/>
    <p:sldId id="265" r:id="rId47"/>
    <p:sldId id="266" r:id="rId48"/>
    <p:sldId id="267" r:id="rId49"/>
    <p:sldId id="268" r:id="rId50"/>
    <p:sldId id="269" r:id="rId51"/>
    <p:sldId id="270" r:id="rId52"/>
    <p:sldId id="271" r:id="rId53"/>
    <p:sldId id="272" r:id="rId54"/>
    <p:sldId id="273" r:id="rId55"/>
    <p:sldId id="274" r:id="rId56"/>
    <p:sldId id="275" r:id="rId57"/>
    <p:sldId id="276" r:id="rId58"/>
    <p:sldId id="277" r:id="rId59"/>
    <p:sldId id="278" r:id="rId6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Balsamiq Sans" charset="1" panose="02000603000000000000"/>
      <p:regular r:id="rId10"/>
    </p:embeddedFont>
    <p:embeddedFont>
      <p:font typeface="Balsamiq Sans Bold" charset="1" panose="02000603000000000000"/>
      <p:regular r:id="rId11"/>
    </p:embeddedFont>
    <p:embeddedFont>
      <p:font typeface="Balsamiq Sans Italics" charset="1" panose="02000603000000000000"/>
      <p:regular r:id="rId12"/>
    </p:embeddedFont>
    <p:embeddedFont>
      <p:font typeface="Balsamiq Sans Bold Italics" charset="1" panose="02000603000000000000"/>
      <p:regular r:id="rId13"/>
    </p:embeddedFont>
    <p:embeddedFont>
      <p:font typeface="เอฟซี โอนิกิริ" charset="1" panose="020B0500040200020003"/>
      <p:regular r:id="rId14"/>
    </p:embeddedFont>
    <p:embeddedFont>
      <p:font typeface="29LT Adir" charset="1" panose="00000506000000000000"/>
      <p:regular r:id="rId15"/>
    </p:embeddedFont>
    <p:embeddedFont>
      <p:font typeface="29LT Adir Bold" charset="1" panose="00000806000000000000"/>
      <p:regular r:id="rId16"/>
    </p:embeddedFont>
    <p:embeddedFont>
      <p:font typeface="29LT Adir Thin" charset="1" panose="00000206000000000000"/>
      <p:regular r:id="rId17"/>
    </p:embeddedFont>
    <p:embeddedFont>
      <p:font typeface="29LT Adir Extra-Light" charset="1" panose="00000306000000000000"/>
      <p:regular r:id="rId18"/>
    </p:embeddedFont>
    <p:embeddedFont>
      <p:font typeface="29LT Adir Light" charset="1" panose="00000406000000000000"/>
      <p:regular r:id="rId19"/>
    </p:embeddedFont>
    <p:embeddedFont>
      <p:font typeface="29LT Adir Medium" charset="1" panose="00000606000000000000"/>
      <p:regular r:id="rId20"/>
    </p:embeddedFont>
    <p:embeddedFont>
      <p:font typeface="29LT Adir Semi-Bold" charset="1" panose="00000706000000000000"/>
      <p:regular r:id="rId21"/>
    </p:embeddedFont>
    <p:embeddedFont>
      <p:font typeface="29LT Adir Ultra-Bold" charset="1" panose="00000906000000000000"/>
      <p:regular r:id="rId22"/>
    </p:embeddedFont>
    <p:embeddedFont>
      <p:font typeface="Muli" charset="1" panose="00000500000000000000"/>
      <p:regular r:id="rId23"/>
    </p:embeddedFont>
    <p:embeddedFont>
      <p:font typeface="Muli Bold" charset="1" panose="00000800000000000000"/>
      <p:regular r:id="rId24"/>
    </p:embeddedFont>
    <p:embeddedFont>
      <p:font typeface="Muli Italics" charset="1" panose="00000500000000000000"/>
      <p:regular r:id="rId25"/>
    </p:embeddedFont>
    <p:embeddedFont>
      <p:font typeface="Muli Bold Italics" charset="1" panose="00000800000000000000"/>
      <p:regular r:id="rId26"/>
    </p:embeddedFont>
    <p:embeddedFont>
      <p:font typeface="Muli Extra-Light" charset="1" panose="00000300000000000000"/>
      <p:regular r:id="rId27"/>
    </p:embeddedFont>
    <p:embeddedFont>
      <p:font typeface="Muli Extra-Light Italics" charset="1" panose="00000300000000000000"/>
      <p:regular r:id="rId28"/>
    </p:embeddedFont>
    <p:embeddedFont>
      <p:font typeface="Muli Light" charset="1" panose="00000400000000000000"/>
      <p:regular r:id="rId29"/>
    </p:embeddedFont>
    <p:embeddedFont>
      <p:font typeface="Muli Light Italics" charset="1" panose="00000400000000000000"/>
      <p:regular r:id="rId30"/>
    </p:embeddedFont>
    <p:embeddedFont>
      <p:font typeface="Muli Semi-Bold" charset="1" panose="00000700000000000000"/>
      <p:regular r:id="rId31"/>
    </p:embeddedFont>
    <p:embeddedFont>
      <p:font typeface="Muli Semi-Bold Italics" charset="1" panose="00000700000000000000"/>
      <p:regular r:id="rId32"/>
    </p:embeddedFont>
    <p:embeddedFont>
      <p:font typeface="Muli Ultra-Bold" charset="1" panose="00000900000000000000"/>
      <p:regular r:id="rId33"/>
    </p:embeddedFont>
    <p:embeddedFont>
      <p:font typeface="Muli Ultra-Bold Italics" charset="1" panose="00000900000000000000"/>
      <p:regular r:id="rId34"/>
    </p:embeddedFont>
    <p:embeddedFont>
      <p:font typeface="Muli Heavy" charset="1" panose="00000A00000000000000"/>
      <p:regular r:id="rId35"/>
    </p:embeddedFont>
    <p:embeddedFont>
      <p:font typeface="Muli Heavy Italics" charset="1" panose="00000A00000000000000"/>
      <p:regular r:id="rId36"/>
    </p:embeddedFont>
    <p:embeddedFont>
      <p:font typeface="Sigmar One" charset="1" panose="000005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slides/slide1.xml" Type="http://schemas.openxmlformats.org/officeDocument/2006/relationships/slide"/><Relationship Id="rId39" Target="slides/slide2.xml" Type="http://schemas.openxmlformats.org/officeDocument/2006/relationships/slide"/><Relationship Id="rId4" Target="theme/theme1.xml" Type="http://schemas.openxmlformats.org/officeDocument/2006/relationships/theme"/><Relationship Id="rId40" Target="slides/slide3.xml" Type="http://schemas.openxmlformats.org/officeDocument/2006/relationships/slide"/><Relationship Id="rId41" Target="slides/slide4.xml" Type="http://schemas.openxmlformats.org/officeDocument/2006/relationships/slide"/><Relationship Id="rId42" Target="slides/slide5.xml" Type="http://schemas.openxmlformats.org/officeDocument/2006/relationships/slide"/><Relationship Id="rId43" Target="slides/slide6.xml" Type="http://schemas.openxmlformats.org/officeDocument/2006/relationships/slide"/><Relationship Id="rId44" Target="slides/slide7.xml" Type="http://schemas.openxmlformats.org/officeDocument/2006/relationships/slide"/><Relationship Id="rId45" Target="slides/slide8.xml" Type="http://schemas.openxmlformats.org/officeDocument/2006/relationships/slide"/><Relationship Id="rId46" Target="slides/slide9.xml" Type="http://schemas.openxmlformats.org/officeDocument/2006/relationships/slide"/><Relationship Id="rId47" Target="slides/slide10.xml" Type="http://schemas.openxmlformats.org/officeDocument/2006/relationships/slide"/><Relationship Id="rId48" Target="slides/slide11.xml" Type="http://schemas.openxmlformats.org/officeDocument/2006/relationships/slide"/><Relationship Id="rId49" Target="slides/slide12.xml" Type="http://schemas.openxmlformats.org/officeDocument/2006/relationships/slide"/><Relationship Id="rId5" Target="tableStyles.xml" Type="http://schemas.openxmlformats.org/officeDocument/2006/relationships/tableStyles"/><Relationship Id="rId50" Target="slides/slide13.xml" Type="http://schemas.openxmlformats.org/officeDocument/2006/relationships/slide"/><Relationship Id="rId51" Target="slides/slide14.xml" Type="http://schemas.openxmlformats.org/officeDocument/2006/relationships/slide"/><Relationship Id="rId52" Target="slides/slide15.xml" Type="http://schemas.openxmlformats.org/officeDocument/2006/relationships/slide"/><Relationship Id="rId53" Target="slides/slide16.xml" Type="http://schemas.openxmlformats.org/officeDocument/2006/relationships/slide"/><Relationship Id="rId54" Target="slides/slide17.xml" Type="http://schemas.openxmlformats.org/officeDocument/2006/relationships/slide"/><Relationship Id="rId55" Target="slides/slide18.xml" Type="http://schemas.openxmlformats.org/officeDocument/2006/relationships/slide"/><Relationship Id="rId56" Target="slides/slide19.xml" Type="http://schemas.openxmlformats.org/officeDocument/2006/relationships/slide"/><Relationship Id="rId57" Target="slides/slide20.xml" Type="http://schemas.openxmlformats.org/officeDocument/2006/relationships/slide"/><Relationship Id="rId58" Target="slides/slide21.xml" Type="http://schemas.openxmlformats.org/officeDocument/2006/relationships/slide"/><Relationship Id="rId59" Target="slides/slide22.xml" Type="http://schemas.openxmlformats.org/officeDocument/2006/relationships/slide"/><Relationship Id="rId6" Target="fonts/font6.fntdata" Type="http://schemas.openxmlformats.org/officeDocument/2006/relationships/font"/><Relationship Id="rId60" Target="slides/slide23.xml" Type="http://schemas.openxmlformats.org/officeDocument/2006/relationships/slide"/><Relationship Id="rId61" Target="notesMasters/notesMaster1.xml" Type="http://schemas.openxmlformats.org/officeDocument/2006/relationships/notesMaster"/><Relationship Id="rId62" Target="theme/theme2.xml" Type="http://schemas.openxmlformats.org/officeDocument/2006/relationships/theme"/><Relationship Id="rId63" Target="notesSlides/notesSlide1.xml" Type="http://schemas.openxmlformats.org/officeDocument/2006/relationships/notesSlide"/><Relationship Id="rId64" Target="notesSlides/notesSlide2.xml" Type="http://schemas.openxmlformats.org/officeDocument/2006/relationships/notesSlide"/><Relationship Id="rId65" Target="notesSlides/notesSlide3.xml" Type="http://schemas.openxmlformats.org/officeDocument/2006/relationships/notesSlide"/><Relationship Id="rId66" Target="notesSlides/notesSlide4.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Động cơ DC (Direct Current Motors) hay còn gọi là động cơ điện một chiều chính là động cơ được điều khiển bằng dòng điện có hướng xác định.</a:t>
            </a:r>
          </a:p>
          <a:p>
            <a:r>
              <a:rPr lang="en-US"/>
              <a:t>Động cơ DC được ứng dụng rộng rãi trong những thiết bị sử dụng động cơ như quạt, bơm, thiết bị tự động, điều khiển bánh lái trong xe hơi… Lý do động cơ DC ngày càng phổ biến vì chúng có những đặc tính như tốc độ quay và mô men lớn, mang lại hiệu quả cao, thời gian hoạt động dài và hoạt động ít sinh ra nhiễu</a:t>
            </a:r>
          </a:p>
          <a:p>
            <a:r>
              <a:rPr lang="en-US"/>
              <a:t>Tuy nhiên, việc điều khiển động cơ DC một cách hiệu quả khá khó khăn. Hầu hết việc điều khiển là để thay đổi vận tốc và hướng quay. Để điều khiển hướng của động cơ DC mà không cần phải thay đổi đầu dây chúng ta thường dùng cầu H (H-Bridge)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https://www.youtube.com/watch?v=CWulQ1ZSE3c</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Động cơ DC (Direct Current Motors) hay còn gọi là động cơ điện một chiều chính là động cơ được điều khiển bằng dòng điện có hướng xác định.</a:t>
            </a:r>
          </a:p>
          <a:p>
            <a:r>
              <a:rPr lang="en-US"/>
              <a:t>Động cơ DC được ứng dụng rộng rãi trong những thiết bị sử dụng động cơ như quạt, bơm, thiết bị tự động, điều khiển bánh lái trong xe hơi… Lý do động cơ DC ngày càng phổ biến vì chúng có những đặc tính như tốc độ quay và mô men lớn, mang lại hiệu quả cao, thời gian hoạt động dài và hoạt động ít sinh ra nhiễu</a:t>
            </a:r>
          </a:p>
          <a:p>
            <a:r>
              <a:rPr lang="en-US"/>
              <a:t>Tuy nhiên, việc điều khiển động cơ DC một cách hiệu quả khá khó khăn. Hầu hết việc điều khiển là để thay đổi vận tốc và hướng quay. Để điều khiển hướng của động cơ DC mà không cần phải thay đổi đầu dây chúng ta thường dùng cầu H (H-Bridge)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Dùng PWM để thay đổi điện áp từ đó thay đổi tốc độ động cơ</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2.png" Type="http://schemas.openxmlformats.org/officeDocument/2006/relationships/image"/><Relationship Id="rId8"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png" Type="http://schemas.openxmlformats.org/officeDocument/2006/relationships/image"/><Relationship Id="rId15" Target="../media/image24.png" Type="http://schemas.openxmlformats.org/officeDocument/2006/relationships/image"/><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VAGBRz4zVo8.mp4" Type="http://schemas.openxmlformats.org/officeDocument/2006/relationships/video"/><Relationship Id="rId4" Target="../media/VAGBRz4zVo8.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5.pn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https://vi.wikipedia.org/wiki/%C4%90i%E1%BB%81u_ch%E1%BA%BF_%C4%91%E1%BB%99_r%E1%BB%99ng_xung" TargetMode="External" Type="http://schemas.openxmlformats.org/officeDocument/2006/relationships/hyperlink"/><Relationship Id="rId9" Target="../media/image2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806417" y="641856"/>
            <a:ext cx="16675166" cy="9003288"/>
            <a:chOff x="0" y="0"/>
            <a:chExt cx="4391813" cy="2371236"/>
          </a:xfrm>
        </p:grpSpPr>
        <p:sp>
          <p:nvSpPr>
            <p:cNvPr name="Freeform 3" id="3"/>
            <p:cNvSpPr/>
            <p:nvPr/>
          </p:nvSpPr>
          <p:spPr>
            <a:xfrm flipH="false" flipV="false" rot="0">
              <a:off x="0" y="0"/>
              <a:ext cx="4391813" cy="2371236"/>
            </a:xfrm>
            <a:custGeom>
              <a:avLst/>
              <a:gdLst/>
              <a:ahLst/>
              <a:cxnLst/>
              <a:rect r="r" b="b" t="t" l="l"/>
              <a:pathLst>
                <a:path h="2371236" w="4391813">
                  <a:moveTo>
                    <a:pt x="23504" y="0"/>
                  </a:moveTo>
                  <a:lnTo>
                    <a:pt x="4368309" y="0"/>
                  </a:lnTo>
                  <a:cubicBezTo>
                    <a:pt x="4381290" y="0"/>
                    <a:pt x="4391813" y="10523"/>
                    <a:pt x="4391813" y="23504"/>
                  </a:cubicBezTo>
                  <a:lnTo>
                    <a:pt x="4391813" y="2347732"/>
                  </a:lnTo>
                  <a:cubicBezTo>
                    <a:pt x="4391813" y="2360713"/>
                    <a:pt x="4381290" y="2371236"/>
                    <a:pt x="4368309" y="2371236"/>
                  </a:cubicBezTo>
                  <a:lnTo>
                    <a:pt x="23504" y="2371236"/>
                  </a:lnTo>
                  <a:cubicBezTo>
                    <a:pt x="10523" y="2371236"/>
                    <a:pt x="0" y="2360713"/>
                    <a:pt x="0" y="2347732"/>
                  </a:cubicBezTo>
                  <a:lnTo>
                    <a:pt x="0" y="23504"/>
                  </a:lnTo>
                  <a:cubicBezTo>
                    <a:pt x="0" y="10523"/>
                    <a:pt x="10523" y="0"/>
                    <a:pt x="23504" y="0"/>
                  </a:cubicBezTo>
                  <a:close/>
                </a:path>
              </a:pathLst>
            </a:custGeom>
            <a:solidFill>
              <a:srgbClr val="FFF4EF"/>
            </a:solidFill>
          </p:spPr>
        </p:sp>
        <p:sp>
          <p:nvSpPr>
            <p:cNvPr name="TextBox 4" id="4"/>
            <p:cNvSpPr txBox="true"/>
            <p:nvPr/>
          </p:nvSpPr>
          <p:spPr>
            <a:xfrm>
              <a:off x="0" y="-47625"/>
              <a:ext cx="4391813" cy="24188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78884" y="3981398"/>
            <a:ext cx="9845511" cy="2302513"/>
          </a:xfrm>
          <a:prstGeom prst="rect">
            <a:avLst/>
          </a:prstGeom>
        </p:spPr>
        <p:txBody>
          <a:bodyPr anchor="t" rtlCol="false" tIns="0" lIns="0" bIns="0" rIns="0">
            <a:spAutoFit/>
          </a:bodyPr>
          <a:lstStyle/>
          <a:p>
            <a:pPr algn="ctr">
              <a:lnSpc>
                <a:spcPts val="16160"/>
              </a:lnSpc>
            </a:pPr>
            <a:r>
              <a:rPr lang="en-US" sz="20200">
                <a:solidFill>
                  <a:srgbClr val="5B4A3B"/>
                </a:solidFill>
                <a:latin typeface="เอฟซี โอนิกิริ"/>
              </a:rPr>
              <a:t>DC Motor</a:t>
            </a:r>
          </a:p>
        </p:txBody>
      </p:sp>
      <p:sp>
        <p:nvSpPr>
          <p:cNvPr name="Freeform 6" id="6"/>
          <p:cNvSpPr/>
          <p:nvPr/>
        </p:nvSpPr>
        <p:spPr>
          <a:xfrm flipH="false" flipV="false" rot="0">
            <a:off x="12067181" y="2639225"/>
            <a:ext cx="4934063" cy="6619075"/>
          </a:xfrm>
          <a:custGeom>
            <a:avLst/>
            <a:gdLst/>
            <a:ahLst/>
            <a:cxnLst/>
            <a:rect r="r" b="b" t="t" l="l"/>
            <a:pathLst>
              <a:path h="6619075" w="4934063">
                <a:moveTo>
                  <a:pt x="0" y="0"/>
                </a:moveTo>
                <a:lnTo>
                  <a:pt x="4934062" y="0"/>
                </a:lnTo>
                <a:lnTo>
                  <a:pt x="4934062" y="6619075"/>
                </a:lnTo>
                <a:lnTo>
                  <a:pt x="0" y="66190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89862" y="6653003"/>
            <a:ext cx="6069438" cy="3973190"/>
          </a:xfrm>
          <a:custGeom>
            <a:avLst/>
            <a:gdLst/>
            <a:ahLst/>
            <a:cxnLst/>
            <a:rect r="r" b="b" t="t" l="l"/>
            <a:pathLst>
              <a:path h="3973190" w="6069438">
                <a:moveTo>
                  <a:pt x="0" y="0"/>
                </a:moveTo>
                <a:lnTo>
                  <a:pt x="6069438" y="0"/>
                </a:lnTo>
                <a:lnTo>
                  <a:pt x="6069438" y="3973190"/>
                </a:lnTo>
                <a:lnTo>
                  <a:pt x="0" y="3973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142341" y="7007895"/>
            <a:ext cx="6342082" cy="3778690"/>
          </a:xfrm>
          <a:custGeom>
            <a:avLst/>
            <a:gdLst/>
            <a:ahLst/>
            <a:cxnLst/>
            <a:rect r="r" b="b" t="t" l="l"/>
            <a:pathLst>
              <a:path h="3778690" w="6342082">
                <a:moveTo>
                  <a:pt x="0" y="0"/>
                </a:moveTo>
                <a:lnTo>
                  <a:pt x="6342082" y="0"/>
                </a:lnTo>
                <a:lnTo>
                  <a:pt x="6342082" y="3778690"/>
                </a:lnTo>
                <a:lnTo>
                  <a:pt x="0" y="3778690"/>
                </a:lnTo>
                <a:lnTo>
                  <a:pt x="0" y="0"/>
                </a:lnTo>
                <a:close/>
              </a:path>
            </a:pathLst>
          </a:custGeom>
          <a:blipFill>
            <a:blip r:embed="rId6"/>
            <a:stretch>
              <a:fillRect l="0" t="0" r="0" b="0"/>
            </a:stretch>
          </a:blipFill>
        </p:spPr>
      </p:sp>
      <p:sp>
        <p:nvSpPr>
          <p:cNvPr name="Freeform 9" id="9"/>
          <p:cNvSpPr/>
          <p:nvPr/>
        </p:nvSpPr>
        <p:spPr>
          <a:xfrm flipH="false" flipV="false" rot="0">
            <a:off x="13512797" y="258371"/>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Freeform 10" id="10"/>
          <p:cNvSpPr/>
          <p:nvPr/>
        </p:nvSpPr>
        <p:spPr>
          <a:xfrm flipH="false" flipV="false" rot="-726169">
            <a:off x="9607892" y="766216"/>
            <a:ext cx="1393004" cy="1950206"/>
          </a:xfrm>
          <a:custGeom>
            <a:avLst/>
            <a:gdLst/>
            <a:ahLst/>
            <a:cxnLst/>
            <a:rect r="r" b="b" t="t" l="l"/>
            <a:pathLst>
              <a:path h="1950206" w="1393004">
                <a:moveTo>
                  <a:pt x="0" y="0"/>
                </a:moveTo>
                <a:lnTo>
                  <a:pt x="1393004" y="0"/>
                </a:lnTo>
                <a:lnTo>
                  <a:pt x="1393004" y="1950206"/>
                </a:lnTo>
                <a:lnTo>
                  <a:pt x="0" y="1950206"/>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1" id="11"/>
          <p:cNvSpPr/>
          <p:nvPr/>
        </p:nvSpPr>
        <p:spPr>
          <a:xfrm flipH="false" flipV="false" rot="-2355099">
            <a:off x="11481465" y="1168651"/>
            <a:ext cx="883387" cy="1236742"/>
          </a:xfrm>
          <a:custGeom>
            <a:avLst/>
            <a:gdLst/>
            <a:ahLst/>
            <a:cxnLst/>
            <a:rect r="r" b="b" t="t" l="l"/>
            <a:pathLst>
              <a:path h="1236742" w="883387">
                <a:moveTo>
                  <a:pt x="0" y="0"/>
                </a:moveTo>
                <a:lnTo>
                  <a:pt x="883387" y="0"/>
                </a:lnTo>
                <a:lnTo>
                  <a:pt x="883387" y="1236742"/>
                </a:lnTo>
                <a:lnTo>
                  <a:pt x="0" y="1236742"/>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2" id="12"/>
          <p:cNvSpPr/>
          <p:nvPr/>
        </p:nvSpPr>
        <p:spPr>
          <a:xfrm flipH="false" flipV="false" rot="-2920782">
            <a:off x="12344848" y="2473541"/>
            <a:ext cx="623215" cy="872500"/>
          </a:xfrm>
          <a:custGeom>
            <a:avLst/>
            <a:gdLst/>
            <a:ahLst/>
            <a:cxnLst/>
            <a:rect r="r" b="b" t="t" l="l"/>
            <a:pathLst>
              <a:path h="872500" w="623215">
                <a:moveTo>
                  <a:pt x="0" y="0"/>
                </a:moveTo>
                <a:lnTo>
                  <a:pt x="623214" y="0"/>
                </a:lnTo>
                <a:lnTo>
                  <a:pt x="623214" y="872500"/>
                </a:lnTo>
                <a:lnTo>
                  <a:pt x="0" y="872500"/>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3" id="13"/>
          <p:cNvSpPr/>
          <p:nvPr/>
        </p:nvSpPr>
        <p:spPr>
          <a:xfrm flipH="false" flipV="false" rot="0">
            <a:off x="0" y="316621"/>
            <a:ext cx="4561281" cy="3423420"/>
          </a:xfrm>
          <a:custGeom>
            <a:avLst/>
            <a:gdLst/>
            <a:ahLst/>
            <a:cxnLst/>
            <a:rect r="r" b="b" t="t" l="l"/>
            <a:pathLst>
              <a:path h="3423420" w="4561281">
                <a:moveTo>
                  <a:pt x="0" y="0"/>
                </a:moveTo>
                <a:lnTo>
                  <a:pt x="4561281" y="0"/>
                </a:lnTo>
                <a:lnTo>
                  <a:pt x="4561281" y="3423420"/>
                </a:lnTo>
                <a:lnTo>
                  <a:pt x="0" y="3423420"/>
                </a:lnTo>
                <a:lnTo>
                  <a:pt x="0" y="0"/>
                </a:lnTo>
                <a:close/>
              </a:path>
            </a:pathLst>
          </a:custGeom>
          <a:blipFill>
            <a:blip r:embed="rId11">
              <a:extLst>
                <a:ext uri="{96DAC541-7B7A-43D3-8B79-37D633B846F1}">
                  <asvg:svgBlip xmlns:asvg="http://schemas.microsoft.com/office/drawing/2016/SVG/main" r:embed="rId12"/>
                </a:ext>
              </a:extLst>
            </a:blip>
            <a:stretch>
              <a:fillRect l="-36727" t="-1150" r="-6100" b="0"/>
            </a:stretch>
          </a:blipFill>
        </p:spPr>
      </p:sp>
      <p:sp>
        <p:nvSpPr>
          <p:cNvPr name="TextBox 14" id="14"/>
          <p:cNvSpPr txBox="true"/>
          <p:nvPr/>
        </p:nvSpPr>
        <p:spPr>
          <a:xfrm rot="0">
            <a:off x="2546359" y="6413302"/>
            <a:ext cx="4403783" cy="427101"/>
          </a:xfrm>
          <a:prstGeom prst="rect">
            <a:avLst/>
          </a:prstGeom>
        </p:spPr>
        <p:txBody>
          <a:bodyPr anchor="t" rtlCol="false" tIns="0" lIns="0" bIns="0" rIns="0">
            <a:spAutoFit/>
          </a:bodyPr>
          <a:lstStyle/>
          <a:p>
            <a:pPr algn="ctr">
              <a:lnSpc>
                <a:spcPts val="3432"/>
              </a:lnSpc>
            </a:pPr>
            <a:r>
              <a:rPr lang="en-US" sz="2600" spc="57">
                <a:solidFill>
                  <a:srgbClr val="5B4A3B"/>
                </a:solidFill>
                <a:latin typeface="Balsamiq Sans Bold"/>
              </a:rPr>
              <a:t>Nhóm 5</a:t>
            </a:r>
          </a:p>
        </p:txBody>
      </p:sp>
      <p:sp>
        <p:nvSpPr>
          <p:cNvPr name="Freeform 15" id="15"/>
          <p:cNvSpPr/>
          <p:nvPr/>
        </p:nvSpPr>
        <p:spPr>
          <a:xfrm flipH="false" flipV="false" rot="5400000">
            <a:off x="15321207" y="988274"/>
            <a:ext cx="1095319" cy="1176171"/>
          </a:xfrm>
          <a:custGeom>
            <a:avLst/>
            <a:gdLst/>
            <a:ahLst/>
            <a:cxnLst/>
            <a:rect r="r" b="b" t="t" l="l"/>
            <a:pathLst>
              <a:path h="1176171" w="1095319">
                <a:moveTo>
                  <a:pt x="0" y="0"/>
                </a:moveTo>
                <a:lnTo>
                  <a:pt x="1095319" y="0"/>
                </a:lnTo>
                <a:lnTo>
                  <a:pt x="1095319" y="1176171"/>
                </a:lnTo>
                <a:lnTo>
                  <a:pt x="0" y="1176171"/>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TextBox 16" id="16"/>
          <p:cNvSpPr txBox="true"/>
          <p:nvPr/>
        </p:nvSpPr>
        <p:spPr>
          <a:xfrm rot="0">
            <a:off x="6247037" y="6083886"/>
            <a:ext cx="9621829" cy="1732320"/>
          </a:xfrm>
          <a:prstGeom prst="rect">
            <a:avLst/>
          </a:prstGeom>
        </p:spPr>
        <p:txBody>
          <a:bodyPr anchor="t" rtlCol="false" tIns="0" lIns="0" bIns="0" rIns="0">
            <a:spAutoFit/>
          </a:bodyPr>
          <a:lstStyle/>
          <a:p>
            <a:pPr>
              <a:lnSpc>
                <a:spcPts val="4774"/>
              </a:lnSpc>
            </a:pPr>
            <a:r>
              <a:rPr lang="en-US" sz="2220">
                <a:solidFill>
                  <a:srgbClr val="5B4A3B"/>
                </a:solidFill>
                <a:latin typeface="Muli Bold"/>
              </a:rPr>
              <a:t>Trần Văn Đức Sơn</a:t>
            </a:r>
          </a:p>
          <a:p>
            <a:pPr>
              <a:lnSpc>
                <a:spcPts val="4774"/>
              </a:lnSpc>
            </a:pPr>
            <a:r>
              <a:rPr lang="en-US" sz="2220">
                <a:solidFill>
                  <a:srgbClr val="5B4A3B"/>
                </a:solidFill>
                <a:latin typeface="Muli Bold"/>
              </a:rPr>
              <a:t> Nguyễn Thanh Minh</a:t>
            </a:r>
          </a:p>
          <a:p>
            <a:pPr>
              <a:lnSpc>
                <a:spcPts val="4774"/>
              </a:lnSpc>
            </a:pPr>
            <a:r>
              <a:rPr lang="en-US" sz="2220">
                <a:solidFill>
                  <a:srgbClr val="5B4A3B"/>
                </a:solidFill>
                <a:latin typeface="Muli Bold"/>
              </a:rPr>
              <a:t> Trần Quang Bảo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3012793" y="3444959"/>
            <a:ext cx="5092777" cy="5720861"/>
          </a:xfrm>
          <a:custGeom>
            <a:avLst/>
            <a:gdLst/>
            <a:ahLst/>
            <a:cxnLst/>
            <a:rect r="r" b="b" t="t" l="l"/>
            <a:pathLst>
              <a:path h="5720861" w="5092777">
                <a:moveTo>
                  <a:pt x="0" y="0"/>
                </a:moveTo>
                <a:lnTo>
                  <a:pt x="5092777" y="0"/>
                </a:lnTo>
                <a:lnTo>
                  <a:pt x="5092777" y="5720861"/>
                </a:lnTo>
                <a:lnTo>
                  <a:pt x="0" y="5720861"/>
                </a:lnTo>
                <a:lnTo>
                  <a:pt x="0" y="0"/>
                </a:lnTo>
                <a:close/>
              </a:path>
            </a:pathLst>
          </a:custGeom>
          <a:blipFill>
            <a:blip r:embed="rId7"/>
            <a:stretch>
              <a:fillRect l="0" t="0" r="0" b="0"/>
            </a:stretch>
          </a:blipFill>
        </p:spPr>
      </p:sp>
      <p:sp>
        <p:nvSpPr>
          <p:cNvPr name="Freeform 10" id="10"/>
          <p:cNvSpPr/>
          <p:nvPr/>
        </p:nvSpPr>
        <p:spPr>
          <a:xfrm flipH="false" flipV="false" rot="0">
            <a:off x="11098327" y="3444959"/>
            <a:ext cx="4361297" cy="5720861"/>
          </a:xfrm>
          <a:custGeom>
            <a:avLst/>
            <a:gdLst/>
            <a:ahLst/>
            <a:cxnLst/>
            <a:rect r="r" b="b" t="t" l="l"/>
            <a:pathLst>
              <a:path h="5720861" w="4361297">
                <a:moveTo>
                  <a:pt x="0" y="0"/>
                </a:moveTo>
                <a:lnTo>
                  <a:pt x="4361297" y="0"/>
                </a:lnTo>
                <a:lnTo>
                  <a:pt x="4361297" y="5720861"/>
                </a:lnTo>
                <a:lnTo>
                  <a:pt x="0" y="5720861"/>
                </a:lnTo>
                <a:lnTo>
                  <a:pt x="0" y="0"/>
                </a:lnTo>
                <a:close/>
              </a:path>
            </a:pathLst>
          </a:custGeom>
          <a:blipFill>
            <a:blip r:embed="rId8"/>
            <a:stretch>
              <a:fillRect l="0" t="0" r="0" b="0"/>
            </a:stretch>
          </a:blipFill>
        </p:spPr>
      </p:sp>
      <p:sp>
        <p:nvSpPr>
          <p:cNvPr name="TextBox 11" id="11"/>
          <p:cNvSpPr txBox="true"/>
          <p:nvPr/>
        </p:nvSpPr>
        <p:spPr>
          <a:xfrm rot="0">
            <a:off x="2063139" y="1585590"/>
            <a:ext cx="13170433"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điều khiển</a:t>
            </a:r>
          </a:p>
        </p:txBody>
      </p:sp>
      <p:sp>
        <p:nvSpPr>
          <p:cNvPr name="TextBox 12" id="12"/>
          <p:cNvSpPr txBox="true"/>
          <p:nvPr/>
        </p:nvSpPr>
        <p:spPr>
          <a:xfrm rot="0">
            <a:off x="1649588" y="2359109"/>
            <a:ext cx="9621829" cy="1085850"/>
          </a:xfrm>
          <a:prstGeom prst="rect">
            <a:avLst/>
          </a:prstGeom>
        </p:spPr>
        <p:txBody>
          <a:bodyPr anchor="t" rtlCol="false" tIns="0" lIns="0" bIns="0" rIns="0">
            <a:spAutoFit/>
          </a:bodyPr>
          <a:lstStyle/>
          <a:p>
            <a:pPr>
              <a:lnSpc>
                <a:spcPts val="9675"/>
              </a:lnSpc>
            </a:pPr>
            <a:r>
              <a:rPr lang="en-US" sz="4500">
                <a:solidFill>
                  <a:srgbClr val="5B4A3B"/>
                </a:solidFill>
                <a:latin typeface="Muli Bold"/>
              </a:rPr>
              <a:t>Điều khiển hướng ( Cầu H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5904667" y="2558411"/>
            <a:ext cx="6478666" cy="5876246"/>
          </a:xfrm>
          <a:custGeom>
            <a:avLst/>
            <a:gdLst/>
            <a:ahLst/>
            <a:cxnLst/>
            <a:rect r="r" b="b" t="t" l="l"/>
            <a:pathLst>
              <a:path h="5876246" w="6478666">
                <a:moveTo>
                  <a:pt x="0" y="0"/>
                </a:moveTo>
                <a:lnTo>
                  <a:pt x="6478666" y="0"/>
                </a:lnTo>
                <a:lnTo>
                  <a:pt x="6478666" y="5876246"/>
                </a:lnTo>
                <a:lnTo>
                  <a:pt x="0" y="5876246"/>
                </a:lnTo>
                <a:lnTo>
                  <a:pt x="0" y="0"/>
                </a:lnTo>
                <a:close/>
              </a:path>
            </a:pathLst>
          </a:custGeom>
          <a:blipFill>
            <a:blip r:embed="rId7"/>
            <a:stretch>
              <a:fillRect l="0" t="0" r="0" b="0"/>
            </a:stretch>
          </a:blipFill>
        </p:spPr>
      </p:sp>
      <p:sp>
        <p:nvSpPr>
          <p:cNvPr name="TextBox 10" id="10"/>
          <p:cNvSpPr txBox="true"/>
          <p:nvPr/>
        </p:nvSpPr>
        <p:spPr>
          <a:xfrm rot="0">
            <a:off x="3571787" y="1595115"/>
            <a:ext cx="11200357" cy="972722"/>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IC l298N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806599" y="381450"/>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582231" y="8080096"/>
            <a:ext cx="4777660" cy="2609285"/>
          </a:xfrm>
          <a:custGeom>
            <a:avLst/>
            <a:gdLst/>
            <a:ahLst/>
            <a:cxnLst/>
            <a:rect r="r" b="b" t="t" l="l"/>
            <a:pathLst>
              <a:path h="2609285" w="4777660">
                <a:moveTo>
                  <a:pt x="0" y="0"/>
                </a:moveTo>
                <a:lnTo>
                  <a:pt x="4777660" y="0"/>
                </a:lnTo>
                <a:lnTo>
                  <a:pt x="4777660"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806599" y="3216785"/>
            <a:ext cx="6478666" cy="5876246"/>
          </a:xfrm>
          <a:custGeom>
            <a:avLst/>
            <a:gdLst/>
            <a:ahLst/>
            <a:cxnLst/>
            <a:rect r="r" b="b" t="t" l="l"/>
            <a:pathLst>
              <a:path h="5876246" w="6478666">
                <a:moveTo>
                  <a:pt x="0" y="0"/>
                </a:moveTo>
                <a:lnTo>
                  <a:pt x="6478666" y="0"/>
                </a:lnTo>
                <a:lnTo>
                  <a:pt x="6478666" y="5876245"/>
                </a:lnTo>
                <a:lnTo>
                  <a:pt x="0" y="5876245"/>
                </a:lnTo>
                <a:lnTo>
                  <a:pt x="0" y="0"/>
                </a:lnTo>
                <a:close/>
              </a:path>
            </a:pathLst>
          </a:custGeom>
          <a:blipFill>
            <a:blip r:embed="rId7"/>
            <a:stretch>
              <a:fillRect l="0" t="0" r="0" b="0"/>
            </a:stretch>
          </a:blipFill>
        </p:spPr>
      </p:sp>
      <p:sp>
        <p:nvSpPr>
          <p:cNvPr name="TextBox 10" id="10"/>
          <p:cNvSpPr txBox="true"/>
          <p:nvPr/>
        </p:nvSpPr>
        <p:spPr>
          <a:xfrm rot="0">
            <a:off x="3195429" y="1266825"/>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giới thiệu</a:t>
            </a:r>
          </a:p>
        </p:txBody>
      </p:sp>
      <p:sp>
        <p:nvSpPr>
          <p:cNvPr name="TextBox 11" id="11"/>
          <p:cNvSpPr txBox="true"/>
          <p:nvPr/>
        </p:nvSpPr>
        <p:spPr>
          <a:xfrm rot="0">
            <a:off x="7580080" y="2282186"/>
            <a:ext cx="10238512" cy="6572382"/>
          </a:xfrm>
          <a:prstGeom prst="rect">
            <a:avLst/>
          </a:prstGeom>
        </p:spPr>
        <p:txBody>
          <a:bodyPr anchor="t" rtlCol="false" tIns="0" lIns="0" bIns="0" rIns="0">
            <a:spAutoFit/>
          </a:bodyPr>
          <a:lstStyle/>
          <a:p>
            <a:pPr marL="658774" indent="-329387" lvl="1">
              <a:lnSpc>
                <a:spcPts val="6560"/>
              </a:lnSpc>
              <a:buFont typeface="Arial"/>
              <a:buChar char="•"/>
            </a:pPr>
            <a:r>
              <a:rPr lang="en-US" sz="3051">
                <a:solidFill>
                  <a:srgbClr val="5B4A3B"/>
                </a:solidFill>
                <a:latin typeface="Muli Bold"/>
              </a:rPr>
              <a:t>IC L298N là một IC tích hợp nguyên khối gồm 2 mạch cầu H bên trong. L298N phù hợp với việc cung cấp điện áp và dòng điện cho các động cơ DC có công suất không quá lớn.</a:t>
            </a:r>
          </a:p>
          <a:p>
            <a:pPr marL="658774" indent="-329387" lvl="1">
              <a:lnSpc>
                <a:spcPts val="6560"/>
              </a:lnSpc>
              <a:buFont typeface="Arial"/>
              <a:buChar char="•"/>
            </a:pPr>
            <a:r>
              <a:rPr lang="en-US" sz="3051">
                <a:solidFill>
                  <a:srgbClr val="5B4A3B"/>
                </a:solidFill>
                <a:latin typeface="Muli Bold"/>
              </a:rPr>
              <a:t>Ứng dụng: robot, cơ điện tử và điều khiển động cơ từ vi điều khiển, công tắc, rơ le, khiển Động cơ DC và Động cơ bước, robot theo dòng, cánh tay robot,…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584134" y="2886679"/>
            <a:ext cx="7631353" cy="6758465"/>
          </a:xfrm>
          <a:custGeom>
            <a:avLst/>
            <a:gdLst/>
            <a:ahLst/>
            <a:cxnLst/>
            <a:rect r="r" b="b" t="t" l="l"/>
            <a:pathLst>
              <a:path h="6758465" w="7631353">
                <a:moveTo>
                  <a:pt x="0" y="0"/>
                </a:moveTo>
                <a:lnTo>
                  <a:pt x="7631352" y="0"/>
                </a:lnTo>
                <a:lnTo>
                  <a:pt x="7631352" y="6758465"/>
                </a:lnTo>
                <a:lnTo>
                  <a:pt x="0" y="6758465"/>
                </a:lnTo>
                <a:lnTo>
                  <a:pt x="0" y="0"/>
                </a:lnTo>
                <a:close/>
              </a:path>
            </a:pathLst>
          </a:custGeom>
          <a:blipFill>
            <a:blip r:embed="rId7"/>
            <a:stretch>
              <a:fillRect l="0" t="0" r="0" b="0"/>
            </a:stretch>
          </a:blipFill>
        </p:spPr>
      </p:sp>
      <p:sp>
        <p:nvSpPr>
          <p:cNvPr name="TextBox 10" id="10"/>
          <p:cNvSpPr txBox="true"/>
          <p:nvPr/>
        </p:nvSpPr>
        <p:spPr>
          <a:xfrm rot="0">
            <a:off x="3562262" y="1585590"/>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giới thiệu</a:t>
            </a:r>
          </a:p>
        </p:txBody>
      </p:sp>
      <p:sp>
        <p:nvSpPr>
          <p:cNvPr name="TextBox 11" id="11"/>
          <p:cNvSpPr txBox="true"/>
          <p:nvPr/>
        </p:nvSpPr>
        <p:spPr>
          <a:xfrm rot="0">
            <a:off x="8548460" y="3026421"/>
            <a:ext cx="9739540" cy="6345631"/>
          </a:xfrm>
          <a:prstGeom prst="rect">
            <a:avLst/>
          </a:prstGeom>
        </p:spPr>
        <p:txBody>
          <a:bodyPr anchor="t" rtlCol="false" tIns="0" lIns="0" bIns="0" rIns="0">
            <a:spAutoFit/>
          </a:bodyPr>
          <a:lstStyle/>
          <a:p>
            <a:pPr marL="582932" indent="-291466" lvl="1">
              <a:lnSpc>
                <a:spcPts val="4644"/>
              </a:lnSpc>
              <a:buFont typeface="Arial"/>
              <a:buChar char="•"/>
            </a:pPr>
            <a:r>
              <a:rPr lang="en-US" sz="2700">
                <a:solidFill>
                  <a:srgbClr val="5B4A3B"/>
                </a:solidFill>
                <a:latin typeface="Muli Bold"/>
              </a:rPr>
              <a:t>IN1 &amp; IN2: Các chân đầu vào điều khiển hướng quay động cơ A</a:t>
            </a:r>
          </a:p>
          <a:p>
            <a:pPr marL="582932" indent="-291466" lvl="1">
              <a:lnSpc>
                <a:spcPts val="4644"/>
              </a:lnSpc>
              <a:buFont typeface="Arial"/>
              <a:buChar char="•"/>
            </a:pPr>
            <a:r>
              <a:rPr lang="en-US" sz="2700">
                <a:solidFill>
                  <a:srgbClr val="5B4A3B"/>
                </a:solidFill>
                <a:latin typeface="Muli Bold"/>
              </a:rPr>
              <a:t>IN3 &amp; IN4: Các chân đầu vào điều khiển hướng quay động cơ B</a:t>
            </a:r>
          </a:p>
          <a:p>
            <a:pPr marL="582932" indent="-291466" lvl="1">
              <a:lnSpc>
                <a:spcPts val="4644"/>
              </a:lnSpc>
              <a:buFont typeface="Arial"/>
              <a:buChar char="•"/>
            </a:pPr>
            <a:r>
              <a:rPr lang="en-US" sz="2700">
                <a:solidFill>
                  <a:srgbClr val="5B4A3B"/>
                </a:solidFill>
                <a:latin typeface="Muli Bold"/>
              </a:rPr>
              <a:t>ENA: Kích hoạt tín hiệu PWM cho động cơ A</a:t>
            </a:r>
          </a:p>
          <a:p>
            <a:pPr marL="582932" indent="-291466" lvl="1">
              <a:lnSpc>
                <a:spcPts val="4644"/>
              </a:lnSpc>
              <a:buFont typeface="Arial"/>
              <a:buChar char="•"/>
            </a:pPr>
            <a:r>
              <a:rPr lang="en-US" sz="2700">
                <a:solidFill>
                  <a:srgbClr val="5B4A3B"/>
                </a:solidFill>
                <a:latin typeface="Muli Bold"/>
              </a:rPr>
              <a:t>ENB: Kích hoạt tín hiệu PWM cho động cơ B</a:t>
            </a:r>
          </a:p>
          <a:p>
            <a:pPr marL="582932" indent="-291466" lvl="1">
              <a:lnSpc>
                <a:spcPts val="4644"/>
              </a:lnSpc>
              <a:buFont typeface="Arial"/>
              <a:buChar char="•"/>
            </a:pPr>
            <a:r>
              <a:rPr lang="en-US" sz="2700">
                <a:solidFill>
                  <a:srgbClr val="5B4A3B"/>
                </a:solidFill>
                <a:latin typeface="Muli Bold"/>
              </a:rPr>
              <a:t>OUT1 &amp; OUT2: Chân ra cho động cơ A</a:t>
            </a:r>
          </a:p>
          <a:p>
            <a:pPr marL="582932" indent="-291466" lvl="1">
              <a:lnSpc>
                <a:spcPts val="4644"/>
              </a:lnSpc>
              <a:buFont typeface="Arial"/>
              <a:buChar char="•"/>
            </a:pPr>
            <a:r>
              <a:rPr lang="en-US" sz="2700">
                <a:solidFill>
                  <a:srgbClr val="5B4A3B"/>
                </a:solidFill>
                <a:latin typeface="Muli Bold"/>
              </a:rPr>
              <a:t>OUT3 &amp; OUT4: Chân ra cho động cơ B</a:t>
            </a:r>
          </a:p>
          <a:p>
            <a:pPr marL="582932" indent="-291466" lvl="1">
              <a:lnSpc>
                <a:spcPts val="4644"/>
              </a:lnSpc>
              <a:buFont typeface="Arial"/>
              <a:buChar char="•"/>
            </a:pPr>
            <a:r>
              <a:rPr lang="en-US" sz="2700">
                <a:solidFill>
                  <a:srgbClr val="5B4A3B"/>
                </a:solidFill>
                <a:latin typeface="Muli Bold"/>
              </a:rPr>
              <a:t>12V: Đầu vào cấp nguồn 12V</a:t>
            </a:r>
          </a:p>
          <a:p>
            <a:pPr marL="582932" indent="-291466" lvl="1">
              <a:lnSpc>
                <a:spcPts val="4644"/>
              </a:lnSpc>
              <a:buFont typeface="Arial"/>
              <a:buChar char="•"/>
            </a:pPr>
            <a:r>
              <a:rPr lang="en-US" sz="2700">
                <a:solidFill>
                  <a:srgbClr val="5B4A3B"/>
                </a:solidFill>
                <a:latin typeface="Muli Bold"/>
              </a:rPr>
              <a:t>5V: Cấp nguồn cho mạch logic bên trong IC L298N</a:t>
            </a:r>
          </a:p>
          <a:p>
            <a:pPr marL="582932" indent="-291466" lvl="1">
              <a:lnSpc>
                <a:spcPts val="4644"/>
              </a:lnSpc>
              <a:buFont typeface="Arial"/>
              <a:buChar char="•"/>
            </a:pPr>
            <a:r>
              <a:rPr lang="en-US" sz="2700">
                <a:solidFill>
                  <a:srgbClr val="5B4A3B"/>
                </a:solidFill>
                <a:latin typeface="Muli Bold"/>
              </a:rPr>
              <a:t>GND: Chân nối đất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TextBox 9" id="9"/>
          <p:cNvSpPr txBox="true"/>
          <p:nvPr/>
        </p:nvSpPr>
        <p:spPr>
          <a:xfrm rot="0">
            <a:off x="3562262" y="4170679"/>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Thực hành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3159907" y="1093299"/>
            <a:ext cx="9490232" cy="1589660"/>
          </a:xfrm>
          <a:prstGeom prst="rect">
            <a:avLst/>
          </a:prstGeom>
        </p:spPr>
        <p:txBody>
          <a:bodyPr anchor="t" rtlCol="false" tIns="0" lIns="0" bIns="0" rIns="0">
            <a:spAutoFit/>
          </a:bodyPr>
          <a:lstStyle/>
          <a:p>
            <a:pPr algn="ctr">
              <a:lnSpc>
                <a:spcPts val="11528"/>
              </a:lnSpc>
            </a:pPr>
            <a:r>
              <a:rPr lang="en-US" sz="13100">
                <a:solidFill>
                  <a:srgbClr val="5B4A3B"/>
                </a:solidFill>
                <a:latin typeface="Sigmar One"/>
              </a:rPr>
              <a:t>Linh Kiện</a:t>
            </a:r>
          </a:p>
        </p:txBody>
      </p:sp>
      <p:sp>
        <p:nvSpPr>
          <p:cNvPr name="Freeform 6" id="6"/>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7" id="7"/>
          <p:cNvGrpSpPr/>
          <p:nvPr/>
        </p:nvGrpSpPr>
        <p:grpSpPr>
          <a:xfrm rot="0">
            <a:off x="15233572" y="174306"/>
            <a:ext cx="2721454" cy="2927753"/>
            <a:chOff x="0" y="0"/>
            <a:chExt cx="3628606" cy="3903671"/>
          </a:xfrm>
        </p:grpSpPr>
        <p:sp>
          <p:nvSpPr>
            <p:cNvPr name="Freeform 8" id="8"/>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9" id="9"/>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grpSp>
        <p:nvGrpSpPr>
          <p:cNvPr name="Group 10" id="10"/>
          <p:cNvGrpSpPr/>
          <p:nvPr/>
        </p:nvGrpSpPr>
        <p:grpSpPr>
          <a:xfrm rot="0">
            <a:off x="668338" y="350370"/>
            <a:ext cx="2491570" cy="2976373"/>
            <a:chOff x="0" y="0"/>
            <a:chExt cx="3322093" cy="3968497"/>
          </a:xfrm>
        </p:grpSpPr>
        <p:sp>
          <p:nvSpPr>
            <p:cNvPr name="Freeform 11" id="11"/>
            <p:cNvSpPr/>
            <p:nvPr/>
          </p:nvSpPr>
          <p:spPr>
            <a:xfrm flipH="false" flipV="false" rot="0">
              <a:off x="0" y="2343210"/>
              <a:ext cx="960966" cy="1625287"/>
            </a:xfrm>
            <a:custGeom>
              <a:avLst/>
              <a:gdLst/>
              <a:ahLst/>
              <a:cxnLst/>
              <a:rect r="r" b="b" t="t" l="l"/>
              <a:pathLst>
                <a:path h="1625287" w="960966">
                  <a:moveTo>
                    <a:pt x="0" y="0"/>
                  </a:moveTo>
                  <a:lnTo>
                    <a:pt x="960966" y="0"/>
                  </a:lnTo>
                  <a:lnTo>
                    <a:pt x="960966" y="1625287"/>
                  </a:lnTo>
                  <a:lnTo>
                    <a:pt x="0" y="1625287"/>
                  </a:lnTo>
                  <a:lnTo>
                    <a:pt x="0" y="0"/>
                  </a:lnTo>
                  <a:close/>
                </a:path>
              </a:pathLst>
            </a:custGeom>
            <a:blipFill>
              <a:blip r:embed="rId7">
                <a:extLst>
                  <a:ext uri="{96DAC541-7B7A-43D3-8B79-37D633B846F1}">
                    <asvg:svgBlip xmlns:asvg="http://schemas.microsoft.com/office/drawing/2016/SVG/main" r:embed="rId8"/>
                  </a:ext>
                </a:extLst>
              </a:blip>
              <a:stretch>
                <a:fillRect l="-753958" t="0" r="0" b="-421015"/>
              </a:stretch>
            </a:blipFill>
          </p:spPr>
        </p:sp>
        <p:sp>
          <p:nvSpPr>
            <p:cNvPr name="Freeform 12" id="12"/>
            <p:cNvSpPr/>
            <p:nvPr/>
          </p:nvSpPr>
          <p:spPr>
            <a:xfrm flipH="false" flipV="false" rot="0">
              <a:off x="1233907" y="0"/>
              <a:ext cx="2088185" cy="2650409"/>
            </a:xfrm>
            <a:custGeom>
              <a:avLst/>
              <a:gdLst/>
              <a:ahLst/>
              <a:cxnLst/>
              <a:rect r="r" b="b" t="t" l="l"/>
              <a:pathLst>
                <a:path h="2650409" w="2088185">
                  <a:moveTo>
                    <a:pt x="0" y="0"/>
                  </a:moveTo>
                  <a:lnTo>
                    <a:pt x="2088186" y="0"/>
                  </a:lnTo>
                  <a:lnTo>
                    <a:pt x="2088186" y="2650409"/>
                  </a:lnTo>
                  <a:lnTo>
                    <a:pt x="0" y="2650409"/>
                  </a:lnTo>
                  <a:lnTo>
                    <a:pt x="0" y="0"/>
                  </a:lnTo>
                  <a:close/>
                </a:path>
              </a:pathLst>
            </a:custGeom>
            <a:blipFill>
              <a:blip r:embed="rId9">
                <a:extLst>
                  <a:ext uri="{96DAC541-7B7A-43D3-8B79-37D633B846F1}">
                    <asvg:svgBlip xmlns:asvg="http://schemas.microsoft.com/office/drawing/2016/SVG/main" r:embed="rId10"/>
                  </a:ext>
                </a:extLst>
              </a:blip>
              <a:stretch>
                <a:fillRect l="0" t="-243497" r="-565133" b="-202852"/>
              </a:stretch>
            </a:blipFill>
          </p:spPr>
        </p:sp>
      </p:grpSp>
      <p:sp>
        <p:nvSpPr>
          <p:cNvPr name="TextBox 13" id="13"/>
          <p:cNvSpPr txBox="true"/>
          <p:nvPr/>
        </p:nvSpPr>
        <p:spPr>
          <a:xfrm rot="0">
            <a:off x="1173431" y="3842773"/>
            <a:ext cx="4354066" cy="356223"/>
          </a:xfrm>
          <a:prstGeom prst="rect">
            <a:avLst/>
          </a:prstGeom>
        </p:spPr>
        <p:txBody>
          <a:bodyPr anchor="t" rtlCol="false" tIns="0" lIns="0" bIns="0" rIns="0">
            <a:spAutoFit/>
          </a:bodyPr>
          <a:lstStyle/>
          <a:p>
            <a:pPr>
              <a:lnSpc>
                <a:spcPts val="2940"/>
              </a:lnSpc>
            </a:pPr>
            <a:r>
              <a:rPr lang="en-US" sz="2100">
                <a:solidFill>
                  <a:srgbClr val="5B4A3B"/>
                </a:solidFill>
                <a:latin typeface="Muli"/>
              </a:rPr>
              <a:t>Arduino UNO R3</a:t>
            </a:r>
          </a:p>
        </p:txBody>
      </p:sp>
      <p:sp>
        <p:nvSpPr>
          <p:cNvPr name="Freeform 14" id="14"/>
          <p:cNvSpPr/>
          <p:nvPr/>
        </p:nvSpPr>
        <p:spPr>
          <a:xfrm flipH="true" flipV="false" rot="0">
            <a:off x="14564273" y="8080096"/>
            <a:ext cx="4777660" cy="2609285"/>
          </a:xfrm>
          <a:custGeom>
            <a:avLst/>
            <a:gdLst/>
            <a:ahLst/>
            <a:cxnLst/>
            <a:rect r="r" b="b" t="t" l="l"/>
            <a:pathLst>
              <a:path h="2609285" w="4777660">
                <a:moveTo>
                  <a:pt x="4777661" y="0"/>
                </a:moveTo>
                <a:lnTo>
                  <a:pt x="0" y="0"/>
                </a:lnTo>
                <a:lnTo>
                  <a:pt x="0" y="2609285"/>
                </a:lnTo>
                <a:lnTo>
                  <a:pt x="4777661" y="2609285"/>
                </a:lnTo>
                <a:lnTo>
                  <a:pt x="4777661" y="0"/>
                </a:lnTo>
                <a:close/>
              </a:path>
            </a:pathLst>
          </a:custGeom>
          <a:blipFill>
            <a:blip r:embed="rId2"/>
            <a:stretch>
              <a:fillRect l="0" t="0" r="0" b="-9094"/>
            </a:stretch>
          </a:blipFill>
        </p:spPr>
      </p:sp>
      <p:sp>
        <p:nvSpPr>
          <p:cNvPr name="Freeform 15" id="15"/>
          <p:cNvSpPr/>
          <p:nvPr/>
        </p:nvSpPr>
        <p:spPr>
          <a:xfrm flipH="false" flipV="false" rot="0">
            <a:off x="3744988" y="2682959"/>
            <a:ext cx="3565020" cy="3179474"/>
          </a:xfrm>
          <a:custGeom>
            <a:avLst/>
            <a:gdLst/>
            <a:ahLst/>
            <a:cxnLst/>
            <a:rect r="r" b="b" t="t" l="l"/>
            <a:pathLst>
              <a:path h="3179474" w="3565020">
                <a:moveTo>
                  <a:pt x="0" y="0"/>
                </a:moveTo>
                <a:lnTo>
                  <a:pt x="3565020" y="0"/>
                </a:lnTo>
                <a:lnTo>
                  <a:pt x="3565020" y="3179474"/>
                </a:lnTo>
                <a:lnTo>
                  <a:pt x="0" y="3179474"/>
                </a:lnTo>
                <a:lnTo>
                  <a:pt x="0" y="0"/>
                </a:lnTo>
                <a:close/>
              </a:path>
            </a:pathLst>
          </a:custGeom>
          <a:blipFill>
            <a:blip r:embed="rId11"/>
            <a:stretch>
              <a:fillRect l="0" t="0" r="0" b="-12126"/>
            </a:stretch>
          </a:blipFill>
        </p:spPr>
      </p:sp>
      <p:sp>
        <p:nvSpPr>
          <p:cNvPr name="Freeform 16" id="16"/>
          <p:cNvSpPr/>
          <p:nvPr/>
        </p:nvSpPr>
        <p:spPr>
          <a:xfrm flipH="false" flipV="false" rot="-5400000">
            <a:off x="2322240" y="6537526"/>
            <a:ext cx="3355379" cy="3355379"/>
          </a:xfrm>
          <a:custGeom>
            <a:avLst/>
            <a:gdLst/>
            <a:ahLst/>
            <a:cxnLst/>
            <a:rect r="r" b="b" t="t" l="l"/>
            <a:pathLst>
              <a:path h="3355379" w="3355379">
                <a:moveTo>
                  <a:pt x="0" y="0"/>
                </a:moveTo>
                <a:lnTo>
                  <a:pt x="3355379" y="0"/>
                </a:lnTo>
                <a:lnTo>
                  <a:pt x="3355379" y="3355379"/>
                </a:lnTo>
                <a:lnTo>
                  <a:pt x="0" y="3355379"/>
                </a:lnTo>
                <a:lnTo>
                  <a:pt x="0" y="0"/>
                </a:lnTo>
                <a:close/>
              </a:path>
            </a:pathLst>
          </a:custGeom>
          <a:blipFill>
            <a:blip r:embed="rId12"/>
            <a:stretch>
              <a:fillRect l="0" t="0" r="0" b="0"/>
            </a:stretch>
          </a:blipFill>
        </p:spPr>
      </p:sp>
      <p:sp>
        <p:nvSpPr>
          <p:cNvPr name="Freeform 17" id="17"/>
          <p:cNvSpPr/>
          <p:nvPr/>
        </p:nvSpPr>
        <p:spPr>
          <a:xfrm flipH="false" flipV="false" rot="0">
            <a:off x="12510327" y="6537526"/>
            <a:ext cx="2847213" cy="2847213"/>
          </a:xfrm>
          <a:custGeom>
            <a:avLst/>
            <a:gdLst/>
            <a:ahLst/>
            <a:cxnLst/>
            <a:rect r="r" b="b" t="t" l="l"/>
            <a:pathLst>
              <a:path h="2847213" w="2847213">
                <a:moveTo>
                  <a:pt x="0" y="0"/>
                </a:moveTo>
                <a:lnTo>
                  <a:pt x="2847213" y="0"/>
                </a:lnTo>
                <a:lnTo>
                  <a:pt x="2847213" y="2847212"/>
                </a:lnTo>
                <a:lnTo>
                  <a:pt x="0" y="2847212"/>
                </a:lnTo>
                <a:lnTo>
                  <a:pt x="0" y="0"/>
                </a:lnTo>
                <a:close/>
              </a:path>
            </a:pathLst>
          </a:custGeom>
          <a:blipFill>
            <a:blip r:embed="rId13"/>
            <a:stretch>
              <a:fillRect l="0" t="0" r="0" b="0"/>
            </a:stretch>
          </a:blipFill>
        </p:spPr>
      </p:sp>
      <p:sp>
        <p:nvSpPr>
          <p:cNvPr name="Freeform 18" id="18"/>
          <p:cNvSpPr/>
          <p:nvPr/>
        </p:nvSpPr>
        <p:spPr>
          <a:xfrm flipH="false" flipV="false" rot="0">
            <a:off x="11145966" y="2909069"/>
            <a:ext cx="3008346" cy="2953363"/>
          </a:xfrm>
          <a:custGeom>
            <a:avLst/>
            <a:gdLst/>
            <a:ahLst/>
            <a:cxnLst/>
            <a:rect r="r" b="b" t="t" l="l"/>
            <a:pathLst>
              <a:path h="2953363" w="3008346">
                <a:moveTo>
                  <a:pt x="0" y="0"/>
                </a:moveTo>
                <a:lnTo>
                  <a:pt x="3008346" y="0"/>
                </a:lnTo>
                <a:lnTo>
                  <a:pt x="3008346" y="2953364"/>
                </a:lnTo>
                <a:lnTo>
                  <a:pt x="0" y="2953364"/>
                </a:lnTo>
                <a:lnTo>
                  <a:pt x="0" y="0"/>
                </a:lnTo>
                <a:close/>
              </a:path>
            </a:pathLst>
          </a:custGeom>
          <a:blipFill>
            <a:blip r:embed="rId14"/>
            <a:stretch>
              <a:fillRect l="0" t="0" r="0" b="0"/>
            </a:stretch>
          </a:blipFill>
        </p:spPr>
      </p:sp>
      <p:sp>
        <p:nvSpPr>
          <p:cNvPr name="TextBox 19" id="19"/>
          <p:cNvSpPr txBox="true"/>
          <p:nvPr/>
        </p:nvSpPr>
        <p:spPr>
          <a:xfrm rot="0">
            <a:off x="1028700" y="7303581"/>
            <a:ext cx="4354066" cy="356223"/>
          </a:xfrm>
          <a:prstGeom prst="rect">
            <a:avLst/>
          </a:prstGeom>
        </p:spPr>
        <p:txBody>
          <a:bodyPr anchor="t" rtlCol="false" tIns="0" lIns="0" bIns="0" rIns="0">
            <a:spAutoFit/>
          </a:bodyPr>
          <a:lstStyle/>
          <a:p>
            <a:pPr>
              <a:lnSpc>
                <a:spcPts val="2940"/>
              </a:lnSpc>
            </a:pPr>
            <a:r>
              <a:rPr lang="en-US" sz="2100">
                <a:solidFill>
                  <a:srgbClr val="5B4A3B"/>
                </a:solidFill>
                <a:latin typeface="Muli"/>
              </a:rPr>
              <a:t>Pin 9V</a:t>
            </a:r>
          </a:p>
        </p:txBody>
      </p:sp>
      <p:sp>
        <p:nvSpPr>
          <p:cNvPr name="TextBox 20" id="20"/>
          <p:cNvSpPr txBox="true"/>
          <p:nvPr/>
        </p:nvSpPr>
        <p:spPr>
          <a:xfrm rot="0">
            <a:off x="16110967" y="7303581"/>
            <a:ext cx="4354066" cy="356223"/>
          </a:xfrm>
          <a:prstGeom prst="rect">
            <a:avLst/>
          </a:prstGeom>
        </p:spPr>
        <p:txBody>
          <a:bodyPr anchor="t" rtlCol="false" tIns="0" lIns="0" bIns="0" rIns="0">
            <a:spAutoFit/>
          </a:bodyPr>
          <a:lstStyle/>
          <a:p>
            <a:pPr>
              <a:lnSpc>
                <a:spcPts val="2940"/>
              </a:lnSpc>
            </a:pPr>
            <a:r>
              <a:rPr lang="en-US" sz="2100">
                <a:solidFill>
                  <a:srgbClr val="5B4A3B"/>
                </a:solidFill>
                <a:latin typeface="Muli"/>
              </a:rPr>
              <a:t>Bread Board</a:t>
            </a:r>
          </a:p>
        </p:txBody>
      </p:sp>
      <p:sp>
        <p:nvSpPr>
          <p:cNvPr name="TextBox 21" id="21"/>
          <p:cNvSpPr txBox="true"/>
          <p:nvPr/>
        </p:nvSpPr>
        <p:spPr>
          <a:xfrm rot="0">
            <a:off x="14417266" y="4234596"/>
            <a:ext cx="4354066" cy="356223"/>
          </a:xfrm>
          <a:prstGeom prst="rect">
            <a:avLst/>
          </a:prstGeom>
        </p:spPr>
        <p:txBody>
          <a:bodyPr anchor="t" rtlCol="false" tIns="0" lIns="0" bIns="0" rIns="0">
            <a:spAutoFit/>
          </a:bodyPr>
          <a:lstStyle/>
          <a:p>
            <a:pPr>
              <a:lnSpc>
                <a:spcPts val="2940"/>
              </a:lnSpc>
            </a:pPr>
            <a:r>
              <a:rPr lang="en-US" sz="2100">
                <a:solidFill>
                  <a:srgbClr val="5B4A3B"/>
                </a:solidFill>
                <a:latin typeface="Muli"/>
              </a:rPr>
              <a:t>DC Motor</a:t>
            </a:r>
          </a:p>
        </p:txBody>
      </p:sp>
      <p:sp>
        <p:nvSpPr>
          <p:cNvPr name="Freeform 22" id="22"/>
          <p:cNvSpPr/>
          <p:nvPr/>
        </p:nvSpPr>
        <p:spPr>
          <a:xfrm flipH="false" flipV="false" rot="0">
            <a:off x="6757690" y="6269081"/>
            <a:ext cx="3993354" cy="3622031"/>
          </a:xfrm>
          <a:custGeom>
            <a:avLst/>
            <a:gdLst/>
            <a:ahLst/>
            <a:cxnLst/>
            <a:rect r="r" b="b" t="t" l="l"/>
            <a:pathLst>
              <a:path h="3622031" w="3993354">
                <a:moveTo>
                  <a:pt x="0" y="0"/>
                </a:moveTo>
                <a:lnTo>
                  <a:pt x="3993354" y="0"/>
                </a:lnTo>
                <a:lnTo>
                  <a:pt x="3993354" y="3622030"/>
                </a:lnTo>
                <a:lnTo>
                  <a:pt x="0" y="3622030"/>
                </a:lnTo>
                <a:lnTo>
                  <a:pt x="0" y="0"/>
                </a:lnTo>
                <a:close/>
              </a:path>
            </a:pathLst>
          </a:custGeom>
          <a:blipFill>
            <a:blip r:embed="rId15"/>
            <a:stretch>
              <a:fillRect l="0" t="0" r="0" b="0"/>
            </a:stretch>
          </a:blipFill>
        </p:spPr>
      </p:sp>
      <p:sp>
        <p:nvSpPr>
          <p:cNvPr name="TextBox 23" id="23"/>
          <p:cNvSpPr txBox="true"/>
          <p:nvPr/>
        </p:nvSpPr>
        <p:spPr>
          <a:xfrm rot="0">
            <a:off x="7716480" y="5519014"/>
            <a:ext cx="6217454" cy="501865"/>
          </a:xfrm>
          <a:prstGeom prst="rect">
            <a:avLst/>
          </a:prstGeom>
        </p:spPr>
        <p:txBody>
          <a:bodyPr anchor="t" rtlCol="false" tIns="0" lIns="0" bIns="0" rIns="0">
            <a:spAutoFit/>
          </a:bodyPr>
          <a:lstStyle/>
          <a:p>
            <a:pPr>
              <a:lnSpc>
                <a:spcPts val="4199"/>
              </a:lnSpc>
            </a:pPr>
            <a:r>
              <a:rPr lang="en-US" sz="2999">
                <a:solidFill>
                  <a:srgbClr val="5B4A3B"/>
                </a:solidFill>
                <a:latin typeface="Muli"/>
              </a:rPr>
              <a:t>IC l298N</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sp>
        <p:nvSpPr>
          <p:cNvPr name="Freeform 3" id="3"/>
          <p:cNvSpPr/>
          <p:nvPr/>
        </p:nvSpPr>
        <p:spPr>
          <a:xfrm flipH="false" flipV="false" rot="0">
            <a:off x="3562262" y="-634124"/>
            <a:ext cx="11356957" cy="11323505"/>
          </a:xfrm>
          <a:custGeom>
            <a:avLst/>
            <a:gdLst/>
            <a:ahLst/>
            <a:cxnLst/>
            <a:rect r="r" b="b" t="t" l="l"/>
            <a:pathLst>
              <a:path h="11323505" w="11356957">
                <a:moveTo>
                  <a:pt x="0" y="0"/>
                </a:moveTo>
                <a:lnTo>
                  <a:pt x="11356956" y="0"/>
                </a:lnTo>
                <a:lnTo>
                  <a:pt x="11356956" y="11323505"/>
                </a:lnTo>
                <a:lnTo>
                  <a:pt x="0" y="11323505"/>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TextBox 9" id="9"/>
          <p:cNvSpPr txBox="true"/>
          <p:nvPr/>
        </p:nvSpPr>
        <p:spPr>
          <a:xfrm rot="0">
            <a:off x="3562262" y="4170679"/>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code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16224" y="-423300"/>
            <a:ext cx="18408316" cy="10287000"/>
          </a:xfrm>
          <a:custGeom>
            <a:avLst/>
            <a:gdLst/>
            <a:ahLst/>
            <a:cxnLst/>
            <a:rect r="r" b="b" t="t" l="l"/>
            <a:pathLst>
              <a:path h="10287000" w="18408316">
                <a:moveTo>
                  <a:pt x="0" y="0"/>
                </a:moveTo>
                <a:lnTo>
                  <a:pt x="18408315" y="0"/>
                </a:lnTo>
                <a:lnTo>
                  <a:pt x="18408315" y="10287000"/>
                </a:lnTo>
                <a:lnTo>
                  <a:pt x="0" y="10287000"/>
                </a:lnTo>
                <a:lnTo>
                  <a:pt x="0" y="0"/>
                </a:lnTo>
                <a:close/>
              </a:path>
            </a:pathLst>
          </a:custGeom>
          <a:blipFill>
            <a:blip r:embed="rId2"/>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1028700" y="2490578"/>
            <a:ext cx="7674278" cy="5305844"/>
          </a:xfrm>
          <a:custGeom>
            <a:avLst/>
            <a:gdLst/>
            <a:ahLst/>
            <a:cxnLst/>
            <a:rect r="r" b="b" t="t" l="l"/>
            <a:pathLst>
              <a:path h="5305844" w="7674278">
                <a:moveTo>
                  <a:pt x="0" y="0"/>
                </a:moveTo>
                <a:lnTo>
                  <a:pt x="7674278" y="0"/>
                </a:lnTo>
                <a:lnTo>
                  <a:pt x="7674278" y="5305844"/>
                </a:lnTo>
                <a:lnTo>
                  <a:pt x="0" y="5305844"/>
                </a:lnTo>
                <a:lnTo>
                  <a:pt x="0" y="0"/>
                </a:lnTo>
                <a:close/>
              </a:path>
            </a:pathLst>
          </a:custGeom>
          <a:blipFill>
            <a:blip r:embed="rId7"/>
            <a:stretch>
              <a:fillRect l="0" t="0" r="-20207" b="0"/>
            </a:stretch>
          </a:blipFill>
        </p:spPr>
      </p:sp>
      <p:sp>
        <p:nvSpPr>
          <p:cNvPr name="Freeform 10" id="10"/>
          <p:cNvSpPr/>
          <p:nvPr/>
        </p:nvSpPr>
        <p:spPr>
          <a:xfrm flipH="false" flipV="false" rot="0">
            <a:off x="8702978" y="2807113"/>
            <a:ext cx="8861190" cy="4989309"/>
          </a:xfrm>
          <a:custGeom>
            <a:avLst/>
            <a:gdLst/>
            <a:ahLst/>
            <a:cxnLst/>
            <a:rect r="r" b="b" t="t" l="l"/>
            <a:pathLst>
              <a:path h="4989309" w="8861190">
                <a:moveTo>
                  <a:pt x="0" y="0"/>
                </a:moveTo>
                <a:lnTo>
                  <a:pt x="8861191" y="0"/>
                </a:lnTo>
                <a:lnTo>
                  <a:pt x="8861191" y="4989309"/>
                </a:lnTo>
                <a:lnTo>
                  <a:pt x="0" y="4989309"/>
                </a:lnTo>
                <a:lnTo>
                  <a:pt x="0" y="0"/>
                </a:lnTo>
                <a:close/>
              </a:path>
            </a:pathLst>
          </a:custGeom>
          <a:blipFill>
            <a:blip r:embed="rId8"/>
            <a:stretch>
              <a:fillRect l="0" t="0" r="-817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4072604" y="-116222"/>
            <a:ext cx="10834204" cy="10519443"/>
          </a:xfrm>
          <a:custGeom>
            <a:avLst/>
            <a:gdLst/>
            <a:ahLst/>
            <a:cxnLst/>
            <a:rect r="r" b="b" t="t" l="l"/>
            <a:pathLst>
              <a:path h="10519443" w="10834204">
                <a:moveTo>
                  <a:pt x="0" y="0"/>
                </a:moveTo>
                <a:lnTo>
                  <a:pt x="10834204" y="0"/>
                </a:lnTo>
                <a:lnTo>
                  <a:pt x="10834204" y="10519444"/>
                </a:lnTo>
                <a:lnTo>
                  <a:pt x="0" y="10519444"/>
                </a:lnTo>
                <a:lnTo>
                  <a:pt x="0" y="0"/>
                </a:lnTo>
                <a:close/>
              </a:path>
            </a:pathLst>
          </a:custGeom>
          <a:blipFill>
            <a:blip r:embed="rId2"/>
            <a:stretch>
              <a:fillRect l="0" t="-18661" r="0" b="-18661"/>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9742764" y="1780908"/>
            <a:ext cx="7975113" cy="6725184"/>
          </a:xfrm>
          <a:custGeom>
            <a:avLst/>
            <a:gdLst/>
            <a:ahLst/>
            <a:cxnLst/>
            <a:rect r="r" b="b" t="t" l="l"/>
            <a:pathLst>
              <a:path h="6725184" w="7975113">
                <a:moveTo>
                  <a:pt x="0" y="0"/>
                </a:moveTo>
                <a:lnTo>
                  <a:pt x="7975114" y="0"/>
                </a:lnTo>
                <a:lnTo>
                  <a:pt x="7975114" y="6725184"/>
                </a:lnTo>
                <a:lnTo>
                  <a:pt x="0" y="6725184"/>
                </a:lnTo>
                <a:lnTo>
                  <a:pt x="0" y="0"/>
                </a:lnTo>
                <a:close/>
              </a:path>
            </a:pathLst>
          </a:custGeom>
          <a:blipFill>
            <a:blip r:embed="rId2"/>
            <a:stretch>
              <a:fillRect l="0" t="0" r="-55773" b="0"/>
            </a:stretch>
          </a:blipFill>
        </p:spPr>
      </p:sp>
      <p:sp>
        <p:nvSpPr>
          <p:cNvPr name="Freeform 3" id="3"/>
          <p:cNvSpPr/>
          <p:nvPr/>
        </p:nvSpPr>
        <p:spPr>
          <a:xfrm flipH="false" flipV="false" rot="0">
            <a:off x="281334" y="1780908"/>
            <a:ext cx="8604196" cy="5954606"/>
          </a:xfrm>
          <a:custGeom>
            <a:avLst/>
            <a:gdLst/>
            <a:ahLst/>
            <a:cxnLst/>
            <a:rect r="r" b="b" t="t" l="l"/>
            <a:pathLst>
              <a:path h="5954606" w="8604196">
                <a:moveTo>
                  <a:pt x="0" y="0"/>
                </a:moveTo>
                <a:lnTo>
                  <a:pt x="8604197" y="0"/>
                </a:lnTo>
                <a:lnTo>
                  <a:pt x="8604197" y="5954606"/>
                </a:lnTo>
                <a:lnTo>
                  <a:pt x="0" y="5954606"/>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sp>
        <p:nvSpPr>
          <p:cNvPr name="Freeform 2" id="2"/>
          <p:cNvSpPr/>
          <p:nvPr/>
        </p:nvSpPr>
        <p:spPr>
          <a:xfrm flipH="false" flipV="false" rot="0">
            <a:off x="749561" y="1216266"/>
            <a:ext cx="6378973" cy="4081896"/>
          </a:xfrm>
          <a:custGeom>
            <a:avLst/>
            <a:gdLst/>
            <a:ahLst/>
            <a:cxnLst/>
            <a:rect r="r" b="b" t="t" l="l"/>
            <a:pathLst>
              <a:path h="4081896" w="6378973">
                <a:moveTo>
                  <a:pt x="0" y="0"/>
                </a:moveTo>
                <a:lnTo>
                  <a:pt x="6378973" y="0"/>
                </a:lnTo>
                <a:lnTo>
                  <a:pt x="6378973" y="4081897"/>
                </a:lnTo>
                <a:lnTo>
                  <a:pt x="0" y="4081897"/>
                </a:lnTo>
                <a:lnTo>
                  <a:pt x="0" y="0"/>
                </a:lnTo>
                <a:close/>
              </a:path>
            </a:pathLst>
          </a:custGeom>
          <a:blipFill>
            <a:blip r:embed="rId2"/>
            <a:stretch>
              <a:fillRect l="0" t="0" r="-18959" b="0"/>
            </a:stretch>
          </a:blipFill>
        </p:spPr>
      </p:sp>
      <p:sp>
        <p:nvSpPr>
          <p:cNvPr name="Freeform 3" id="3"/>
          <p:cNvSpPr/>
          <p:nvPr/>
        </p:nvSpPr>
        <p:spPr>
          <a:xfrm flipH="false" flipV="false" rot="0">
            <a:off x="9811925" y="1500583"/>
            <a:ext cx="6382473" cy="5720529"/>
          </a:xfrm>
          <a:custGeom>
            <a:avLst/>
            <a:gdLst/>
            <a:ahLst/>
            <a:cxnLst/>
            <a:rect r="r" b="b" t="t" l="l"/>
            <a:pathLst>
              <a:path h="5720529" w="6382473">
                <a:moveTo>
                  <a:pt x="0" y="0"/>
                </a:moveTo>
                <a:lnTo>
                  <a:pt x="6382473" y="0"/>
                </a:lnTo>
                <a:lnTo>
                  <a:pt x="6382473" y="5720528"/>
                </a:lnTo>
                <a:lnTo>
                  <a:pt x="0" y="5720528"/>
                </a:lnTo>
                <a:lnTo>
                  <a:pt x="0" y="0"/>
                </a:lnTo>
                <a:close/>
              </a:path>
            </a:pathLst>
          </a:custGeom>
          <a:blipFill>
            <a:blip r:embed="rId3"/>
            <a:stretch>
              <a:fillRect l="0" t="0" r="-47786" b="0"/>
            </a:stretch>
          </a:blipFill>
        </p:spPr>
      </p:sp>
      <p:sp>
        <p:nvSpPr>
          <p:cNvPr name="Freeform 4" id="4"/>
          <p:cNvSpPr/>
          <p:nvPr/>
        </p:nvSpPr>
        <p:spPr>
          <a:xfrm flipH="false" flipV="false" rot="0">
            <a:off x="749561" y="5748957"/>
            <a:ext cx="6378973" cy="3568736"/>
          </a:xfrm>
          <a:custGeom>
            <a:avLst/>
            <a:gdLst/>
            <a:ahLst/>
            <a:cxnLst/>
            <a:rect r="r" b="b" t="t" l="l"/>
            <a:pathLst>
              <a:path h="3568736" w="6378973">
                <a:moveTo>
                  <a:pt x="0" y="0"/>
                </a:moveTo>
                <a:lnTo>
                  <a:pt x="6378973" y="0"/>
                </a:lnTo>
                <a:lnTo>
                  <a:pt x="6378973" y="3568736"/>
                </a:lnTo>
                <a:lnTo>
                  <a:pt x="0" y="3568736"/>
                </a:lnTo>
                <a:lnTo>
                  <a:pt x="0" y="0"/>
                </a:lnTo>
                <a:close/>
              </a:path>
            </a:pathLst>
          </a:custGeom>
          <a:blipFill>
            <a:blip r:embed="rId4"/>
            <a:stretch>
              <a:fillRect l="0" t="0" r="-5569"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806417" y="641856"/>
            <a:ext cx="16675166" cy="9003288"/>
            <a:chOff x="0" y="0"/>
            <a:chExt cx="4391813" cy="2371236"/>
          </a:xfrm>
        </p:grpSpPr>
        <p:sp>
          <p:nvSpPr>
            <p:cNvPr name="Freeform 3" id="3"/>
            <p:cNvSpPr/>
            <p:nvPr/>
          </p:nvSpPr>
          <p:spPr>
            <a:xfrm flipH="false" flipV="false" rot="0">
              <a:off x="0" y="0"/>
              <a:ext cx="4391813" cy="2371236"/>
            </a:xfrm>
            <a:custGeom>
              <a:avLst/>
              <a:gdLst/>
              <a:ahLst/>
              <a:cxnLst/>
              <a:rect r="r" b="b" t="t" l="l"/>
              <a:pathLst>
                <a:path h="2371236" w="4391813">
                  <a:moveTo>
                    <a:pt x="23504" y="0"/>
                  </a:moveTo>
                  <a:lnTo>
                    <a:pt x="4368309" y="0"/>
                  </a:lnTo>
                  <a:cubicBezTo>
                    <a:pt x="4381290" y="0"/>
                    <a:pt x="4391813" y="10523"/>
                    <a:pt x="4391813" y="23504"/>
                  </a:cubicBezTo>
                  <a:lnTo>
                    <a:pt x="4391813" y="2347732"/>
                  </a:lnTo>
                  <a:cubicBezTo>
                    <a:pt x="4391813" y="2360713"/>
                    <a:pt x="4381290" y="2371236"/>
                    <a:pt x="4368309" y="2371236"/>
                  </a:cubicBezTo>
                  <a:lnTo>
                    <a:pt x="23504" y="2371236"/>
                  </a:lnTo>
                  <a:cubicBezTo>
                    <a:pt x="10523" y="2371236"/>
                    <a:pt x="0" y="2360713"/>
                    <a:pt x="0" y="2347732"/>
                  </a:cubicBezTo>
                  <a:lnTo>
                    <a:pt x="0" y="23504"/>
                  </a:lnTo>
                  <a:cubicBezTo>
                    <a:pt x="0" y="10523"/>
                    <a:pt x="10523" y="0"/>
                    <a:pt x="23504" y="0"/>
                  </a:cubicBezTo>
                  <a:close/>
                </a:path>
              </a:pathLst>
            </a:custGeom>
            <a:solidFill>
              <a:srgbClr val="FFF4EF"/>
            </a:solidFill>
          </p:spPr>
        </p:sp>
        <p:sp>
          <p:nvSpPr>
            <p:cNvPr name="TextBox 4" id="4"/>
            <p:cNvSpPr txBox="true"/>
            <p:nvPr/>
          </p:nvSpPr>
          <p:spPr>
            <a:xfrm>
              <a:off x="0" y="-47625"/>
              <a:ext cx="4391813" cy="24188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610420" y="3486950"/>
            <a:ext cx="8535625" cy="3874814"/>
          </a:xfrm>
          <a:prstGeom prst="rect">
            <a:avLst/>
          </a:prstGeom>
        </p:spPr>
        <p:txBody>
          <a:bodyPr anchor="t" rtlCol="false" tIns="0" lIns="0" bIns="0" rIns="0">
            <a:spAutoFit/>
          </a:bodyPr>
          <a:lstStyle/>
          <a:p>
            <a:pPr algn="ctr">
              <a:lnSpc>
                <a:spcPts val="14214"/>
              </a:lnSpc>
            </a:pPr>
            <a:r>
              <a:rPr lang="en-US" sz="19208">
                <a:solidFill>
                  <a:srgbClr val="5B4A3B"/>
                </a:solidFill>
                <a:latin typeface="เอฟซี โอนิกิริ"/>
              </a:rPr>
              <a:t>Thank</a:t>
            </a:r>
          </a:p>
          <a:p>
            <a:pPr algn="ctr">
              <a:lnSpc>
                <a:spcPts val="14214"/>
              </a:lnSpc>
            </a:pPr>
            <a:r>
              <a:rPr lang="en-US" sz="19208">
                <a:solidFill>
                  <a:srgbClr val="5B4A3B"/>
                </a:solidFill>
                <a:latin typeface="เอฟซี โอนิกิริ"/>
              </a:rPr>
              <a:t>you!</a:t>
            </a:r>
          </a:p>
        </p:txBody>
      </p:sp>
      <p:sp>
        <p:nvSpPr>
          <p:cNvPr name="Freeform 6" id="6"/>
          <p:cNvSpPr/>
          <p:nvPr/>
        </p:nvSpPr>
        <p:spPr>
          <a:xfrm flipH="false" flipV="false" rot="0">
            <a:off x="12067181" y="2639225"/>
            <a:ext cx="4934063" cy="6619075"/>
          </a:xfrm>
          <a:custGeom>
            <a:avLst/>
            <a:gdLst/>
            <a:ahLst/>
            <a:cxnLst/>
            <a:rect r="r" b="b" t="t" l="l"/>
            <a:pathLst>
              <a:path h="6619075" w="4934063">
                <a:moveTo>
                  <a:pt x="0" y="0"/>
                </a:moveTo>
                <a:lnTo>
                  <a:pt x="4934062" y="0"/>
                </a:lnTo>
                <a:lnTo>
                  <a:pt x="4934062" y="6619075"/>
                </a:lnTo>
                <a:lnTo>
                  <a:pt x="0" y="66190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1189862" y="6653003"/>
            <a:ext cx="6069438" cy="3973190"/>
          </a:xfrm>
          <a:custGeom>
            <a:avLst/>
            <a:gdLst/>
            <a:ahLst/>
            <a:cxnLst/>
            <a:rect r="r" b="b" t="t" l="l"/>
            <a:pathLst>
              <a:path h="3973190" w="6069438">
                <a:moveTo>
                  <a:pt x="0" y="0"/>
                </a:moveTo>
                <a:lnTo>
                  <a:pt x="6069438" y="0"/>
                </a:lnTo>
                <a:lnTo>
                  <a:pt x="6069438" y="3973190"/>
                </a:lnTo>
                <a:lnTo>
                  <a:pt x="0" y="39731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2142341" y="7007895"/>
            <a:ext cx="6342082" cy="3778690"/>
          </a:xfrm>
          <a:custGeom>
            <a:avLst/>
            <a:gdLst/>
            <a:ahLst/>
            <a:cxnLst/>
            <a:rect r="r" b="b" t="t" l="l"/>
            <a:pathLst>
              <a:path h="3778690" w="6342082">
                <a:moveTo>
                  <a:pt x="0" y="0"/>
                </a:moveTo>
                <a:lnTo>
                  <a:pt x="6342082" y="0"/>
                </a:lnTo>
                <a:lnTo>
                  <a:pt x="6342082" y="3778690"/>
                </a:lnTo>
                <a:lnTo>
                  <a:pt x="0" y="3778690"/>
                </a:lnTo>
                <a:lnTo>
                  <a:pt x="0" y="0"/>
                </a:lnTo>
                <a:close/>
              </a:path>
            </a:pathLst>
          </a:custGeom>
          <a:blipFill>
            <a:blip r:embed="rId6"/>
            <a:stretch>
              <a:fillRect l="0" t="0" r="0" b="0"/>
            </a:stretch>
          </a:blipFill>
        </p:spPr>
      </p:sp>
      <p:sp>
        <p:nvSpPr>
          <p:cNvPr name="Freeform 9" id="9"/>
          <p:cNvSpPr/>
          <p:nvPr/>
        </p:nvSpPr>
        <p:spPr>
          <a:xfrm flipH="false" flipV="false" rot="0">
            <a:off x="13110644" y="147201"/>
            <a:ext cx="1423568" cy="1528651"/>
          </a:xfrm>
          <a:custGeom>
            <a:avLst/>
            <a:gdLst/>
            <a:ahLst/>
            <a:cxnLst/>
            <a:rect r="r" b="b" t="t" l="l"/>
            <a:pathLst>
              <a:path h="1528651" w="1423568">
                <a:moveTo>
                  <a:pt x="0" y="0"/>
                </a:moveTo>
                <a:lnTo>
                  <a:pt x="1423568" y="0"/>
                </a:lnTo>
                <a:lnTo>
                  <a:pt x="1423568" y="1528651"/>
                </a:lnTo>
                <a:lnTo>
                  <a:pt x="0" y="1528651"/>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Freeform 10" id="10"/>
          <p:cNvSpPr/>
          <p:nvPr/>
        </p:nvSpPr>
        <p:spPr>
          <a:xfrm flipH="false" flipV="false" rot="-726169">
            <a:off x="9551879" y="666223"/>
            <a:ext cx="1442327" cy="2019257"/>
          </a:xfrm>
          <a:custGeom>
            <a:avLst/>
            <a:gdLst/>
            <a:ahLst/>
            <a:cxnLst/>
            <a:rect r="r" b="b" t="t" l="l"/>
            <a:pathLst>
              <a:path h="2019257" w="1442327">
                <a:moveTo>
                  <a:pt x="0" y="0"/>
                </a:moveTo>
                <a:lnTo>
                  <a:pt x="1442326" y="0"/>
                </a:lnTo>
                <a:lnTo>
                  <a:pt x="1442326" y="2019257"/>
                </a:lnTo>
                <a:lnTo>
                  <a:pt x="0" y="2019257"/>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1" id="11"/>
          <p:cNvSpPr/>
          <p:nvPr/>
        </p:nvSpPr>
        <p:spPr>
          <a:xfrm flipH="false" flipV="false" rot="-2355099">
            <a:off x="11481465" y="998183"/>
            <a:ext cx="883387" cy="1236742"/>
          </a:xfrm>
          <a:custGeom>
            <a:avLst/>
            <a:gdLst/>
            <a:ahLst/>
            <a:cxnLst/>
            <a:rect r="r" b="b" t="t" l="l"/>
            <a:pathLst>
              <a:path h="1236742" w="883387">
                <a:moveTo>
                  <a:pt x="0" y="0"/>
                </a:moveTo>
                <a:lnTo>
                  <a:pt x="883387" y="0"/>
                </a:lnTo>
                <a:lnTo>
                  <a:pt x="883387" y="1236742"/>
                </a:lnTo>
                <a:lnTo>
                  <a:pt x="0" y="1236742"/>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2" id="12"/>
          <p:cNvSpPr/>
          <p:nvPr/>
        </p:nvSpPr>
        <p:spPr>
          <a:xfrm flipH="false" flipV="false" rot="-1649417">
            <a:off x="13586479" y="2445717"/>
            <a:ext cx="514445" cy="720223"/>
          </a:xfrm>
          <a:custGeom>
            <a:avLst/>
            <a:gdLst/>
            <a:ahLst/>
            <a:cxnLst/>
            <a:rect r="r" b="b" t="t" l="l"/>
            <a:pathLst>
              <a:path h="720223" w="514445">
                <a:moveTo>
                  <a:pt x="0" y="0"/>
                </a:moveTo>
                <a:lnTo>
                  <a:pt x="514445" y="0"/>
                </a:lnTo>
                <a:lnTo>
                  <a:pt x="514445" y="720223"/>
                </a:lnTo>
                <a:lnTo>
                  <a:pt x="0" y="720223"/>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
        <p:nvSpPr>
          <p:cNvPr name="Freeform 13" id="13"/>
          <p:cNvSpPr/>
          <p:nvPr/>
        </p:nvSpPr>
        <p:spPr>
          <a:xfrm flipH="false" flipV="false" rot="0">
            <a:off x="0" y="316621"/>
            <a:ext cx="4561281" cy="3423420"/>
          </a:xfrm>
          <a:custGeom>
            <a:avLst/>
            <a:gdLst/>
            <a:ahLst/>
            <a:cxnLst/>
            <a:rect r="r" b="b" t="t" l="l"/>
            <a:pathLst>
              <a:path h="3423420" w="4561281">
                <a:moveTo>
                  <a:pt x="0" y="0"/>
                </a:moveTo>
                <a:lnTo>
                  <a:pt x="4561281" y="0"/>
                </a:lnTo>
                <a:lnTo>
                  <a:pt x="4561281" y="3423420"/>
                </a:lnTo>
                <a:lnTo>
                  <a:pt x="0" y="3423420"/>
                </a:lnTo>
                <a:lnTo>
                  <a:pt x="0" y="0"/>
                </a:lnTo>
                <a:close/>
              </a:path>
            </a:pathLst>
          </a:custGeom>
          <a:blipFill>
            <a:blip r:embed="rId11">
              <a:extLst>
                <a:ext uri="{96DAC541-7B7A-43D3-8B79-37D633B846F1}">
                  <asvg:svgBlip xmlns:asvg="http://schemas.microsoft.com/office/drawing/2016/SVG/main" r:embed="rId12"/>
                </a:ext>
              </a:extLst>
            </a:blip>
            <a:stretch>
              <a:fillRect l="-36727" t="-1150" r="-6100" b="0"/>
            </a:stretch>
          </a:blipFill>
        </p:spPr>
      </p:sp>
      <p:sp>
        <p:nvSpPr>
          <p:cNvPr name="Freeform 14" id="14"/>
          <p:cNvSpPr/>
          <p:nvPr/>
        </p:nvSpPr>
        <p:spPr>
          <a:xfrm flipH="false" flipV="false" rot="5400000">
            <a:off x="15050997" y="817805"/>
            <a:ext cx="1095319" cy="1176171"/>
          </a:xfrm>
          <a:custGeom>
            <a:avLst/>
            <a:gdLst/>
            <a:ahLst/>
            <a:cxnLst/>
            <a:rect r="r" b="b" t="t" l="l"/>
            <a:pathLst>
              <a:path h="1176171" w="1095319">
                <a:moveTo>
                  <a:pt x="0" y="0"/>
                </a:moveTo>
                <a:lnTo>
                  <a:pt x="1095319" y="0"/>
                </a:lnTo>
                <a:lnTo>
                  <a:pt x="1095319" y="1176172"/>
                </a:lnTo>
                <a:lnTo>
                  <a:pt x="0" y="1176172"/>
                </a:lnTo>
                <a:lnTo>
                  <a:pt x="0" y="0"/>
                </a:lnTo>
                <a:close/>
              </a:path>
            </a:pathLst>
          </a:custGeom>
          <a:blipFill>
            <a:blip r:embed="rId7">
              <a:extLst>
                <a:ext uri="{96DAC541-7B7A-43D3-8B79-37D633B846F1}">
                  <asvg:svgBlip xmlns:asvg="http://schemas.microsoft.com/office/drawing/2016/SVG/main" r:embed="rId8"/>
                </a:ext>
              </a:extLst>
            </a:blip>
            <a:stretch>
              <a:fillRect l="-246415" t="-129667" r="0" b="0"/>
            </a:stretch>
          </a:blipFill>
        </p:spPr>
      </p:sp>
      <p:sp>
        <p:nvSpPr>
          <p:cNvPr name="Freeform 15" id="15"/>
          <p:cNvSpPr/>
          <p:nvPr/>
        </p:nvSpPr>
        <p:spPr>
          <a:xfrm flipH="false" flipV="false" rot="9638616">
            <a:off x="12144257" y="2115947"/>
            <a:ext cx="718461" cy="1005846"/>
          </a:xfrm>
          <a:custGeom>
            <a:avLst/>
            <a:gdLst/>
            <a:ahLst/>
            <a:cxnLst/>
            <a:rect r="r" b="b" t="t" l="l"/>
            <a:pathLst>
              <a:path h="1005846" w="718461">
                <a:moveTo>
                  <a:pt x="0" y="0"/>
                </a:moveTo>
                <a:lnTo>
                  <a:pt x="718461" y="0"/>
                </a:lnTo>
                <a:lnTo>
                  <a:pt x="718461" y="1005847"/>
                </a:lnTo>
                <a:lnTo>
                  <a:pt x="0" y="1005847"/>
                </a:lnTo>
                <a:lnTo>
                  <a:pt x="0" y="0"/>
                </a:lnTo>
                <a:close/>
              </a:path>
            </a:pathLst>
          </a:custGeom>
          <a:blipFill>
            <a:blip r:embed="rId9">
              <a:extLst>
                <a:ext uri="{96DAC541-7B7A-43D3-8B79-37D633B846F1}">
                  <asvg:svgBlip xmlns:asvg="http://schemas.microsoft.com/office/drawing/2016/SVG/main" r:embed="rId10"/>
                </a:ext>
              </a:extLst>
            </a:blip>
            <a:stretch>
              <a:fillRect l="-26833" t="-37953" r="-344151" b="-234981"/>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6045467" y="0"/>
            <a:ext cx="5840917" cy="10383852"/>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3"/>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grpSp>
      <p:sp>
        <p:nvSpPr>
          <p:cNvPr name="TextBox 9" id="9"/>
          <p:cNvSpPr txBox="true"/>
          <p:nvPr/>
        </p:nvSpPr>
        <p:spPr>
          <a:xfrm rot="0">
            <a:off x="3543821" y="1270835"/>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giới thiệu</a:t>
            </a:r>
          </a:p>
        </p:txBody>
      </p:sp>
      <p:sp>
        <p:nvSpPr>
          <p:cNvPr name="Freeform 10" id="10"/>
          <p:cNvSpPr/>
          <p:nvPr/>
        </p:nvSpPr>
        <p:spPr>
          <a:xfrm flipH="false" flipV="false" rot="0">
            <a:off x="1173431" y="2558411"/>
            <a:ext cx="6226555" cy="4557054"/>
          </a:xfrm>
          <a:custGeom>
            <a:avLst/>
            <a:gdLst/>
            <a:ahLst/>
            <a:cxnLst/>
            <a:rect r="r" b="b" t="t" l="l"/>
            <a:pathLst>
              <a:path h="4557054" w="6226555">
                <a:moveTo>
                  <a:pt x="0" y="0"/>
                </a:moveTo>
                <a:lnTo>
                  <a:pt x="6226555" y="0"/>
                </a:lnTo>
                <a:lnTo>
                  <a:pt x="6226555" y="4557055"/>
                </a:lnTo>
                <a:lnTo>
                  <a:pt x="0" y="4557055"/>
                </a:lnTo>
                <a:lnTo>
                  <a:pt x="0" y="0"/>
                </a:lnTo>
                <a:close/>
              </a:path>
            </a:pathLst>
          </a:custGeom>
          <a:blipFill>
            <a:blip r:embed="rId8"/>
            <a:stretch>
              <a:fillRect l="0" t="0" r="0" b="0"/>
            </a:stretch>
          </a:blipFill>
        </p:spPr>
      </p:sp>
      <p:sp>
        <p:nvSpPr>
          <p:cNvPr name="TextBox 11" id="11"/>
          <p:cNvSpPr txBox="true"/>
          <p:nvPr/>
        </p:nvSpPr>
        <p:spPr>
          <a:xfrm rot="0">
            <a:off x="7399986" y="2958461"/>
            <a:ext cx="9621829" cy="6532920"/>
          </a:xfrm>
          <a:prstGeom prst="rect">
            <a:avLst/>
          </a:prstGeom>
        </p:spPr>
        <p:txBody>
          <a:bodyPr anchor="t" rtlCol="false" tIns="0" lIns="0" bIns="0" rIns="0">
            <a:spAutoFit/>
          </a:bodyPr>
          <a:lstStyle/>
          <a:p>
            <a:pPr marL="479453" indent="-239727" lvl="1">
              <a:lnSpc>
                <a:spcPts val="4774"/>
              </a:lnSpc>
              <a:buFont typeface="Arial"/>
              <a:buChar char="•"/>
            </a:pPr>
            <a:r>
              <a:rPr lang="en-US" sz="2220">
                <a:solidFill>
                  <a:srgbClr val="5B4A3B"/>
                </a:solidFill>
                <a:latin typeface="Muli Bold"/>
              </a:rPr>
              <a:t>Động cơ DC (Direct Current Motors) hay còn gọi là động cơ điện một chiều chính là động cơ được điều khiển bằng dòng điện có hướng xác định.</a:t>
            </a:r>
          </a:p>
          <a:p>
            <a:pPr marL="479453" indent="-239727" lvl="1">
              <a:lnSpc>
                <a:spcPts val="4774"/>
              </a:lnSpc>
              <a:buFont typeface="Arial"/>
              <a:buChar char="•"/>
            </a:pPr>
            <a:r>
              <a:rPr lang="en-US" sz="2220">
                <a:solidFill>
                  <a:srgbClr val="5B4A3B"/>
                </a:solidFill>
                <a:latin typeface="Muli Bold"/>
              </a:rPr>
              <a:t>Động cơ DC được ứng dụng rộng rãi trong những thiết bị sử dụng động cơ như quạt, bơm, thiết bị tự động, điều khiển bánh lái trong xe hơi</a:t>
            </a:r>
          </a:p>
          <a:p>
            <a:pPr marL="479453" indent="-239727" lvl="1">
              <a:lnSpc>
                <a:spcPts val="4774"/>
              </a:lnSpc>
              <a:buFont typeface="Arial"/>
              <a:buChar char="•"/>
            </a:pPr>
            <a:r>
              <a:rPr lang="en-US" sz="2220">
                <a:solidFill>
                  <a:srgbClr val="5B4A3B"/>
                </a:solidFill>
                <a:latin typeface="Muli Bold"/>
              </a:rPr>
              <a:t>Tuy nhiên, việc điều khiển động cơ DC một cách hiệu quả khá khó khăn. Hầu hết việc điều khiển là để thay đổi vận tốc và hướng quay. Để điều khiển hướng của động cơ DC mà không cần phải thay đổi đầu dây chúng ta thường dùng cầu H (H-Bridge)</a:t>
            </a:r>
          </a:p>
          <a:p>
            <a:pPr>
              <a:lnSpc>
                <a:spcPts val="4774"/>
              </a:lnSpc>
            </a:pPr>
          </a:p>
        </p:txBody>
      </p:sp>
      <p:sp>
        <p:nvSpPr>
          <p:cNvPr name="TextBox 12" id="12"/>
          <p:cNvSpPr txBox="true"/>
          <p:nvPr/>
        </p:nvSpPr>
        <p:spPr>
          <a:xfrm rot="0">
            <a:off x="2527932" y="7123118"/>
            <a:ext cx="3517553" cy="854075"/>
          </a:xfrm>
          <a:prstGeom prst="rect">
            <a:avLst/>
          </a:prstGeom>
        </p:spPr>
        <p:txBody>
          <a:bodyPr anchor="t" rtlCol="false" tIns="0" lIns="0" bIns="0" rIns="0">
            <a:spAutoFit/>
          </a:bodyPr>
          <a:lstStyle/>
          <a:p>
            <a:pPr algn="ctr">
              <a:lnSpc>
                <a:spcPts val="7000"/>
              </a:lnSpc>
              <a:spcBef>
                <a:spcPct val="0"/>
              </a:spcBef>
            </a:pPr>
            <a:r>
              <a:rPr lang="en-US" sz="5000">
                <a:solidFill>
                  <a:srgbClr val="5B4A3B"/>
                </a:solidFill>
                <a:latin typeface="Muli"/>
              </a:rPr>
              <a:t>Động cơ DC</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3"/>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grpSp>
      <p:sp>
        <p:nvSpPr>
          <p:cNvPr name="Freeform 9" id="9"/>
          <p:cNvSpPr/>
          <p:nvPr/>
        </p:nvSpPr>
        <p:spPr>
          <a:xfrm flipH="false" flipV="false" rot="0">
            <a:off x="1173431" y="3389904"/>
            <a:ext cx="6226555" cy="4557054"/>
          </a:xfrm>
          <a:custGeom>
            <a:avLst/>
            <a:gdLst/>
            <a:ahLst/>
            <a:cxnLst/>
            <a:rect r="r" b="b" t="t" l="l"/>
            <a:pathLst>
              <a:path h="4557054" w="6226555">
                <a:moveTo>
                  <a:pt x="0" y="0"/>
                </a:moveTo>
                <a:lnTo>
                  <a:pt x="6226555" y="0"/>
                </a:lnTo>
                <a:lnTo>
                  <a:pt x="6226555" y="4557055"/>
                </a:lnTo>
                <a:lnTo>
                  <a:pt x="0" y="4557055"/>
                </a:lnTo>
                <a:lnTo>
                  <a:pt x="0" y="0"/>
                </a:lnTo>
                <a:close/>
              </a:path>
            </a:pathLst>
          </a:custGeom>
          <a:blipFill>
            <a:blip r:embed="rId8"/>
            <a:stretch>
              <a:fillRect l="0" t="0" r="0" b="0"/>
            </a:stretch>
          </a:blipFill>
        </p:spPr>
      </p:sp>
      <p:sp>
        <p:nvSpPr>
          <p:cNvPr name="TextBox 10" id="10"/>
          <p:cNvSpPr txBox="true"/>
          <p:nvPr/>
        </p:nvSpPr>
        <p:spPr>
          <a:xfrm rot="0">
            <a:off x="8666171" y="3944407"/>
            <a:ext cx="9621829" cy="3181350"/>
          </a:xfrm>
          <a:prstGeom prst="rect">
            <a:avLst/>
          </a:prstGeom>
        </p:spPr>
        <p:txBody>
          <a:bodyPr anchor="t" rtlCol="false" tIns="0" lIns="0" bIns="0" rIns="0">
            <a:spAutoFit/>
          </a:bodyPr>
          <a:lstStyle/>
          <a:p>
            <a:pPr marL="647700" indent="-323850" lvl="1">
              <a:lnSpc>
                <a:spcPts val="6450"/>
              </a:lnSpc>
              <a:buFont typeface="Arial"/>
              <a:buChar char="•"/>
            </a:pPr>
            <a:r>
              <a:rPr lang="en-US" sz="3000">
                <a:solidFill>
                  <a:srgbClr val="5B4A3B"/>
                </a:solidFill>
                <a:latin typeface="Muli Bold"/>
              </a:rPr>
              <a:t>Gồm có 3 phần chính đó :</a:t>
            </a:r>
          </a:p>
          <a:p>
            <a:pPr marL="1295400" indent="-431800" lvl="2">
              <a:lnSpc>
                <a:spcPts val="6450"/>
              </a:lnSpc>
              <a:buFont typeface="Arial"/>
              <a:buChar char="⚬"/>
            </a:pPr>
            <a:r>
              <a:rPr lang="en-US" sz="3000">
                <a:solidFill>
                  <a:srgbClr val="5B4A3B"/>
                </a:solidFill>
                <a:latin typeface="Muli Bold"/>
              </a:rPr>
              <a:t> rotor (phần ứng)</a:t>
            </a:r>
          </a:p>
          <a:p>
            <a:pPr marL="1295400" indent="-431800" lvl="2">
              <a:lnSpc>
                <a:spcPts val="6450"/>
              </a:lnSpc>
              <a:buFont typeface="Arial"/>
              <a:buChar char="⚬"/>
            </a:pPr>
            <a:r>
              <a:rPr lang="en-US" sz="3000">
                <a:solidFill>
                  <a:srgbClr val="5B4A3B"/>
                </a:solidFill>
                <a:latin typeface="Muli Bold"/>
              </a:rPr>
              <a:t>stator (phần cảm)</a:t>
            </a:r>
          </a:p>
          <a:p>
            <a:pPr marL="1295400" indent="-431800" lvl="2">
              <a:lnSpc>
                <a:spcPts val="6450"/>
              </a:lnSpc>
              <a:buFont typeface="Arial"/>
              <a:buChar char="⚬"/>
            </a:pPr>
            <a:r>
              <a:rPr lang="en-US" sz="3000">
                <a:solidFill>
                  <a:srgbClr val="5B4A3B"/>
                </a:solidFill>
                <a:latin typeface="Muli Bold"/>
              </a:rPr>
              <a:t>chỉnh lưu.</a:t>
            </a:r>
          </a:p>
        </p:txBody>
      </p:sp>
      <p:sp>
        <p:nvSpPr>
          <p:cNvPr name="TextBox 11" id="11"/>
          <p:cNvSpPr txBox="true"/>
          <p:nvPr/>
        </p:nvSpPr>
        <p:spPr>
          <a:xfrm rot="0">
            <a:off x="3562262" y="1585590"/>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Cấu Tạo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1028700" y="4402007"/>
            <a:ext cx="7447757" cy="2551878"/>
          </a:xfrm>
          <a:custGeom>
            <a:avLst/>
            <a:gdLst/>
            <a:ahLst/>
            <a:cxnLst/>
            <a:rect r="r" b="b" t="t" l="l"/>
            <a:pathLst>
              <a:path h="2551878" w="7447757">
                <a:moveTo>
                  <a:pt x="0" y="0"/>
                </a:moveTo>
                <a:lnTo>
                  <a:pt x="7447757" y="0"/>
                </a:lnTo>
                <a:lnTo>
                  <a:pt x="7447757" y="2551878"/>
                </a:lnTo>
                <a:lnTo>
                  <a:pt x="0" y="2551878"/>
                </a:lnTo>
                <a:lnTo>
                  <a:pt x="0" y="0"/>
                </a:lnTo>
                <a:close/>
              </a:path>
            </a:pathLst>
          </a:custGeom>
          <a:blipFill>
            <a:blip r:embed="rId7"/>
            <a:stretch>
              <a:fillRect l="0" t="0" r="0" b="0"/>
            </a:stretch>
          </a:blipFill>
        </p:spPr>
      </p:sp>
      <p:sp>
        <p:nvSpPr>
          <p:cNvPr name="Freeform 10" id="10"/>
          <p:cNvSpPr/>
          <p:nvPr/>
        </p:nvSpPr>
        <p:spPr>
          <a:xfrm flipH="false" flipV="false" rot="0">
            <a:off x="9600584" y="3807234"/>
            <a:ext cx="7233223" cy="3827217"/>
          </a:xfrm>
          <a:custGeom>
            <a:avLst/>
            <a:gdLst/>
            <a:ahLst/>
            <a:cxnLst/>
            <a:rect r="r" b="b" t="t" l="l"/>
            <a:pathLst>
              <a:path h="3827217" w="7233223">
                <a:moveTo>
                  <a:pt x="0" y="0"/>
                </a:moveTo>
                <a:lnTo>
                  <a:pt x="7233223" y="0"/>
                </a:lnTo>
                <a:lnTo>
                  <a:pt x="7233223" y="3827217"/>
                </a:lnTo>
                <a:lnTo>
                  <a:pt x="0" y="3827217"/>
                </a:lnTo>
                <a:lnTo>
                  <a:pt x="0" y="0"/>
                </a:lnTo>
                <a:close/>
              </a:path>
            </a:pathLst>
          </a:custGeom>
          <a:blipFill>
            <a:blip r:embed="rId8"/>
            <a:stretch>
              <a:fillRect l="0" t="0" r="0" b="0"/>
            </a:stretch>
          </a:blipFill>
        </p:spPr>
      </p:sp>
      <p:sp>
        <p:nvSpPr>
          <p:cNvPr name="TextBox 11" id="11"/>
          <p:cNvSpPr txBox="true"/>
          <p:nvPr/>
        </p:nvSpPr>
        <p:spPr>
          <a:xfrm rot="0">
            <a:off x="2654763" y="1612531"/>
            <a:ext cx="12978474"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Nguyên lý hoạt động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3"/>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grpSp>
      <p:sp>
        <p:nvSpPr>
          <p:cNvPr name="TextBox 9" id="9"/>
          <p:cNvSpPr txBox="true"/>
          <p:nvPr/>
        </p:nvSpPr>
        <p:spPr>
          <a:xfrm rot="0">
            <a:off x="3562262" y="1585590"/>
            <a:ext cx="11200357"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Ưu và nhược điểm</a:t>
            </a:r>
          </a:p>
        </p:txBody>
      </p:sp>
      <p:sp>
        <p:nvSpPr>
          <p:cNvPr name="TextBox 10" id="10"/>
          <p:cNvSpPr txBox="true"/>
          <p:nvPr/>
        </p:nvSpPr>
        <p:spPr>
          <a:xfrm rot="0">
            <a:off x="9894199" y="3347401"/>
            <a:ext cx="7011289" cy="4732695"/>
          </a:xfrm>
          <a:prstGeom prst="rect">
            <a:avLst/>
          </a:prstGeom>
        </p:spPr>
        <p:txBody>
          <a:bodyPr anchor="t" rtlCol="false" tIns="0" lIns="0" bIns="0" rIns="0">
            <a:spAutoFit/>
          </a:bodyPr>
          <a:lstStyle/>
          <a:p>
            <a:pPr marL="479453" indent="-239727" lvl="1">
              <a:lnSpc>
                <a:spcPts val="4774"/>
              </a:lnSpc>
              <a:buFont typeface="Arial"/>
              <a:buChar char="•"/>
            </a:pPr>
            <a:r>
              <a:rPr lang="en-US" sz="2220">
                <a:solidFill>
                  <a:srgbClr val="5B4A3B"/>
                </a:solidFill>
                <a:latin typeface="Muli Bold"/>
              </a:rPr>
              <a:t>Giá thành cao hơn so với những loại động cơ dòng điện một chiều khác như AC</a:t>
            </a:r>
          </a:p>
          <a:p>
            <a:pPr marL="479453" indent="-239727" lvl="1">
              <a:lnSpc>
                <a:spcPts val="4774"/>
              </a:lnSpc>
              <a:buFont typeface="Arial"/>
              <a:buChar char="•"/>
            </a:pPr>
            <a:r>
              <a:rPr lang="en-US" sz="2220">
                <a:solidFill>
                  <a:srgbClr val="5B4A3B"/>
                </a:solidFill>
                <a:latin typeface="Muli Bold"/>
              </a:rPr>
              <a:t>Tiếp điểm giữa chổi than và cổ góp có khả năng tạo ra tia điện, gây hư hỏng, cháy chập khi hoạt động quá mức</a:t>
            </a:r>
          </a:p>
          <a:p>
            <a:pPr marL="479453" indent="-239727" lvl="1">
              <a:lnSpc>
                <a:spcPts val="4774"/>
              </a:lnSpc>
              <a:buFont typeface="Arial"/>
              <a:buChar char="•"/>
            </a:pPr>
            <a:r>
              <a:rPr lang="en-US" sz="2220">
                <a:solidFill>
                  <a:srgbClr val="5B4A3B"/>
                </a:solidFill>
                <a:latin typeface="Muli Bold"/>
              </a:rPr>
              <a:t>Có những vấn khó khăn để điều khiển chúng một cách hiệu quả</a:t>
            </a:r>
          </a:p>
          <a:p>
            <a:pPr>
              <a:lnSpc>
                <a:spcPts val="4774"/>
              </a:lnSpc>
            </a:pPr>
          </a:p>
        </p:txBody>
      </p:sp>
      <p:sp>
        <p:nvSpPr>
          <p:cNvPr name="TextBox 11" id="11"/>
          <p:cNvSpPr txBox="true"/>
          <p:nvPr/>
        </p:nvSpPr>
        <p:spPr>
          <a:xfrm rot="0">
            <a:off x="1336182" y="3347401"/>
            <a:ext cx="7011289" cy="5332770"/>
          </a:xfrm>
          <a:prstGeom prst="rect">
            <a:avLst/>
          </a:prstGeom>
        </p:spPr>
        <p:txBody>
          <a:bodyPr anchor="t" rtlCol="false" tIns="0" lIns="0" bIns="0" rIns="0">
            <a:spAutoFit/>
          </a:bodyPr>
          <a:lstStyle/>
          <a:p>
            <a:pPr marL="479453" indent="-239727" lvl="1">
              <a:lnSpc>
                <a:spcPts val="4774"/>
              </a:lnSpc>
              <a:buFont typeface="Arial"/>
              <a:buChar char="•"/>
            </a:pPr>
            <a:r>
              <a:rPr lang="en-US" sz="2220">
                <a:solidFill>
                  <a:srgbClr val="5B4A3B"/>
                </a:solidFill>
                <a:latin typeface="Muli Bold"/>
              </a:rPr>
              <a:t>Có thiết kế đơn giản và sử dụng nam chân vĩnh cửu nên sử dụng hoạt động bền bỉ (trung bình 15 năm)</a:t>
            </a:r>
          </a:p>
          <a:p>
            <a:pPr marL="479453" indent="-239727" lvl="1">
              <a:lnSpc>
                <a:spcPts val="4774"/>
              </a:lnSpc>
              <a:buFont typeface="Arial"/>
              <a:buChar char="•"/>
            </a:pPr>
            <a:r>
              <a:rPr lang="en-US" sz="2220">
                <a:solidFill>
                  <a:srgbClr val="5B4A3B"/>
                </a:solidFill>
                <a:latin typeface="Muli Bold"/>
              </a:rPr>
              <a:t>Có đặc tính tốc độ và mô men lớn, có hiệu quả cao và hoạt động ít sinh ra nhiễu</a:t>
            </a:r>
          </a:p>
          <a:p>
            <a:pPr marL="479453" indent="-239727" lvl="1">
              <a:lnSpc>
                <a:spcPts val="4774"/>
              </a:lnSpc>
              <a:buFont typeface="Arial"/>
              <a:buChar char="•"/>
            </a:pPr>
            <a:r>
              <a:rPr lang="en-US" sz="2220">
                <a:solidFill>
                  <a:srgbClr val="5B4A3B"/>
                </a:solidFill>
                <a:latin typeface="Muli Bold"/>
              </a:rPr>
              <a:t>Tỉ số mô men truyền đến động cơ cao hơn, phục vụ tốt cho các ứng dụng đòi hỏi kích thước và khối lượng nhỏ</a:t>
            </a:r>
          </a:p>
          <a:p>
            <a:pPr>
              <a:lnSpc>
                <a:spcPts val="4774"/>
              </a:lnSpc>
            </a:pPr>
          </a:p>
        </p:txBody>
      </p:sp>
      <p:sp>
        <p:nvSpPr>
          <p:cNvPr name="AutoShape 12" id="12"/>
          <p:cNvSpPr/>
          <p:nvPr/>
        </p:nvSpPr>
        <p:spPr>
          <a:xfrm>
            <a:off x="9148762" y="3366118"/>
            <a:ext cx="19050" cy="5314036"/>
          </a:xfrm>
          <a:prstGeom prst="line">
            <a:avLst/>
          </a:prstGeom>
          <a:ln cap="flat" w="9525">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63139" y="1585590"/>
            <a:ext cx="13170433" cy="972821"/>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điều khiển</a:t>
            </a:r>
          </a:p>
        </p:txBody>
      </p:sp>
      <p:sp>
        <p:nvSpPr>
          <p:cNvPr name="Freeform 6" id="6"/>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7" id="7"/>
          <p:cNvGrpSpPr/>
          <p:nvPr/>
        </p:nvGrpSpPr>
        <p:grpSpPr>
          <a:xfrm rot="0">
            <a:off x="15233572" y="174306"/>
            <a:ext cx="2721454" cy="2927753"/>
            <a:chOff x="0" y="0"/>
            <a:chExt cx="3628606" cy="3903671"/>
          </a:xfrm>
        </p:grpSpPr>
        <p:sp>
          <p:nvSpPr>
            <p:cNvPr name="Freeform 8" id="8"/>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9" id="9"/>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TextBox 10" id="10"/>
          <p:cNvSpPr txBox="true"/>
          <p:nvPr/>
        </p:nvSpPr>
        <p:spPr>
          <a:xfrm rot="0">
            <a:off x="2063139" y="3314700"/>
            <a:ext cx="9621829" cy="3105150"/>
          </a:xfrm>
          <a:prstGeom prst="rect">
            <a:avLst/>
          </a:prstGeom>
        </p:spPr>
        <p:txBody>
          <a:bodyPr anchor="t" rtlCol="false" tIns="0" lIns="0" bIns="0" rIns="0">
            <a:spAutoFit/>
          </a:bodyPr>
          <a:lstStyle/>
          <a:p>
            <a:pPr marL="1295400" indent="-647700" lvl="1">
              <a:lnSpc>
                <a:spcPts val="12900"/>
              </a:lnSpc>
              <a:buFont typeface="Arial"/>
              <a:buChar char="•"/>
            </a:pPr>
            <a:r>
              <a:rPr lang="en-US" sz="6000">
                <a:solidFill>
                  <a:srgbClr val="5B4A3B"/>
                </a:solidFill>
                <a:latin typeface="Muli Bold"/>
              </a:rPr>
              <a:t>Để điều khiển tốc độ </a:t>
            </a:r>
          </a:p>
          <a:p>
            <a:pPr marL="1295400" indent="-647700" lvl="1">
              <a:lnSpc>
                <a:spcPts val="12900"/>
              </a:lnSpc>
              <a:buFont typeface="Arial"/>
              <a:buChar char="•"/>
            </a:pPr>
            <a:r>
              <a:rPr lang="en-US" sz="6000">
                <a:solidFill>
                  <a:srgbClr val="5B4A3B"/>
                </a:solidFill>
                <a:latin typeface="Muli Bold"/>
              </a:rPr>
              <a:t>Để điều khiển hướng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60318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063139" y="879981"/>
            <a:ext cx="13170433" cy="972722"/>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điều khiển tốc độ</a:t>
            </a:r>
          </a:p>
        </p:txBody>
      </p:sp>
      <p:sp>
        <p:nvSpPr>
          <p:cNvPr name="Freeform 6" id="6"/>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3"/>
            <a:stretch>
              <a:fillRect l="0" t="0" r="0" b="-9094"/>
            </a:stretch>
          </a:blipFill>
        </p:spPr>
      </p:sp>
      <p:grpSp>
        <p:nvGrpSpPr>
          <p:cNvPr name="Group 7" id="7"/>
          <p:cNvGrpSpPr/>
          <p:nvPr/>
        </p:nvGrpSpPr>
        <p:grpSpPr>
          <a:xfrm rot="0">
            <a:off x="15233572" y="174306"/>
            <a:ext cx="2721454" cy="2927753"/>
            <a:chOff x="0" y="0"/>
            <a:chExt cx="3628606" cy="3903671"/>
          </a:xfrm>
        </p:grpSpPr>
        <p:sp>
          <p:nvSpPr>
            <p:cNvPr name="Freeform 8" id="8"/>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4">
                <a:extLst>
                  <a:ext uri="{96DAC541-7B7A-43D3-8B79-37D633B846F1}">
                    <asvg:svgBlip xmlns:asvg="http://schemas.microsoft.com/office/drawing/2016/SVG/main" r:embed="rId5"/>
                  </a:ext>
                </a:extLst>
              </a:blip>
              <a:stretch>
                <a:fillRect l="0" t="-203606" r="-550428" b="-153238"/>
              </a:stretch>
            </a:blipFill>
          </p:spPr>
        </p:sp>
        <p:sp>
          <p:nvSpPr>
            <p:cNvPr name="Freeform 9" id="9"/>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6">
                <a:extLst>
                  <a:ext uri="{96DAC541-7B7A-43D3-8B79-37D633B846F1}">
                    <asvg:svgBlip xmlns:asvg="http://schemas.microsoft.com/office/drawing/2016/SVG/main" r:embed="rId7"/>
                  </a:ext>
                </a:extLst>
              </a:blip>
              <a:stretch>
                <a:fillRect l="0" t="-203606" r="-550428" b="-153238"/>
              </a:stretch>
            </a:blipFill>
          </p:spPr>
        </p:sp>
      </p:grpSp>
      <p:sp>
        <p:nvSpPr>
          <p:cNvPr name="TextBox 10" id="10"/>
          <p:cNvSpPr txBox="true"/>
          <p:nvPr/>
        </p:nvSpPr>
        <p:spPr>
          <a:xfrm rot="0">
            <a:off x="1028700" y="1782489"/>
            <a:ext cx="15755619" cy="3743246"/>
          </a:xfrm>
          <a:prstGeom prst="rect">
            <a:avLst/>
          </a:prstGeom>
        </p:spPr>
        <p:txBody>
          <a:bodyPr anchor="t" rtlCol="false" tIns="0" lIns="0" bIns="0" rIns="0">
            <a:spAutoFit/>
          </a:bodyPr>
          <a:lstStyle/>
          <a:p>
            <a:pPr>
              <a:lnSpc>
                <a:spcPts val="7639"/>
              </a:lnSpc>
            </a:pPr>
            <a:r>
              <a:rPr lang="en-US" sz="3553">
                <a:solidFill>
                  <a:srgbClr val="5B4A3B"/>
                </a:solidFill>
                <a:latin typeface="Muli Bold"/>
              </a:rPr>
              <a:t>PWM viết tắt của </a:t>
            </a:r>
            <a:r>
              <a:rPr lang="en-US" sz="3553" u="sng">
                <a:solidFill>
                  <a:srgbClr val="5B4A3B"/>
                </a:solidFill>
                <a:latin typeface="Muli Bold"/>
                <a:hlinkClick r:id="rId8" tooltip="https://vi.wikipedia.org/wiki/%C4%90i%E1%BB%81u_ch%E1%BA%BF_%C4%91%E1%BB%99_r%E1%BB%99ng_xung"/>
              </a:rPr>
              <a:t>Pulse Width Modulation</a:t>
            </a:r>
            <a:r>
              <a:rPr lang="en-US" sz="3553">
                <a:solidFill>
                  <a:srgbClr val="5B4A3B"/>
                </a:solidFill>
                <a:latin typeface="Muli Bold"/>
              </a:rPr>
              <a:t>, có nghĩa là phương pháp điều chỉnh điện áp tải, hay hiểu đơn giản hơn đây là phương pháp điều chỉnh, thay đổi điện áp tải ra bằng việc thay đổi độ rộng của chuỗi xung vuông, từ đó có sự thay đổi điện áp.</a:t>
            </a:r>
          </a:p>
        </p:txBody>
      </p:sp>
      <p:sp>
        <p:nvSpPr>
          <p:cNvPr name="Freeform 11" id="11"/>
          <p:cNvSpPr/>
          <p:nvPr/>
        </p:nvSpPr>
        <p:spPr>
          <a:xfrm flipH="false" flipV="false" rot="0">
            <a:off x="3925255" y="6078492"/>
            <a:ext cx="9962509" cy="3951513"/>
          </a:xfrm>
          <a:custGeom>
            <a:avLst/>
            <a:gdLst/>
            <a:ahLst/>
            <a:cxnLst/>
            <a:rect r="r" b="b" t="t" l="l"/>
            <a:pathLst>
              <a:path h="3951513" w="9962509">
                <a:moveTo>
                  <a:pt x="0" y="0"/>
                </a:moveTo>
                <a:lnTo>
                  <a:pt x="9962509" y="0"/>
                </a:lnTo>
                <a:lnTo>
                  <a:pt x="9962509" y="3951514"/>
                </a:lnTo>
                <a:lnTo>
                  <a:pt x="0" y="3951514"/>
                </a:lnTo>
                <a:lnTo>
                  <a:pt x="0" y="0"/>
                </a:lnTo>
                <a:close/>
              </a:path>
            </a:pathLst>
          </a:custGeom>
          <a:blipFill>
            <a:blip r:embed="rId9"/>
            <a:stretch>
              <a:fillRect l="0" t="-14390" r="0" b="-15698"/>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DEC8"/>
        </a:solidFill>
      </p:bgPr>
    </p:bg>
    <p:spTree>
      <p:nvGrpSpPr>
        <p:cNvPr id="1" name=""/>
        <p:cNvGrpSpPr/>
        <p:nvPr/>
      </p:nvGrpSpPr>
      <p:grpSpPr>
        <a:xfrm>
          <a:off x="0" y="0"/>
          <a:ext cx="0" cy="0"/>
          <a:chOff x="0" y="0"/>
          <a:chExt cx="0" cy="0"/>
        </a:xfrm>
      </p:grpSpPr>
      <p:grpSp>
        <p:nvGrpSpPr>
          <p:cNvPr name="Group 2" id="2"/>
          <p:cNvGrpSpPr/>
          <p:nvPr/>
        </p:nvGrpSpPr>
        <p:grpSpPr>
          <a:xfrm rot="0">
            <a:off x="584134" y="641856"/>
            <a:ext cx="17119732" cy="9003288"/>
            <a:chOff x="0" y="0"/>
            <a:chExt cx="4508901" cy="2371236"/>
          </a:xfrm>
        </p:grpSpPr>
        <p:sp>
          <p:nvSpPr>
            <p:cNvPr name="Freeform 3" id="3"/>
            <p:cNvSpPr/>
            <p:nvPr/>
          </p:nvSpPr>
          <p:spPr>
            <a:xfrm flipH="false" flipV="false" rot="0">
              <a:off x="0" y="0"/>
              <a:ext cx="4508901" cy="2371236"/>
            </a:xfrm>
            <a:custGeom>
              <a:avLst/>
              <a:gdLst/>
              <a:ahLst/>
              <a:cxnLst/>
              <a:rect r="r" b="b" t="t" l="l"/>
              <a:pathLst>
                <a:path h="2371236" w="4508901">
                  <a:moveTo>
                    <a:pt x="23063" y="0"/>
                  </a:moveTo>
                  <a:lnTo>
                    <a:pt x="4485837" y="0"/>
                  </a:lnTo>
                  <a:cubicBezTo>
                    <a:pt x="4491954" y="0"/>
                    <a:pt x="4497820" y="2430"/>
                    <a:pt x="4502146" y="6755"/>
                  </a:cubicBezTo>
                  <a:cubicBezTo>
                    <a:pt x="4506471" y="11080"/>
                    <a:pt x="4508901" y="16947"/>
                    <a:pt x="4508901" y="23063"/>
                  </a:cubicBezTo>
                  <a:lnTo>
                    <a:pt x="4508901" y="2348173"/>
                  </a:lnTo>
                  <a:cubicBezTo>
                    <a:pt x="4508901" y="2354290"/>
                    <a:pt x="4506471" y="2360156"/>
                    <a:pt x="4502146" y="2364481"/>
                  </a:cubicBezTo>
                  <a:cubicBezTo>
                    <a:pt x="4497820" y="2368806"/>
                    <a:pt x="4491954" y="2371236"/>
                    <a:pt x="4485837" y="2371236"/>
                  </a:cubicBezTo>
                  <a:lnTo>
                    <a:pt x="23063" y="2371236"/>
                  </a:lnTo>
                  <a:cubicBezTo>
                    <a:pt x="16947" y="2371236"/>
                    <a:pt x="11080" y="2368806"/>
                    <a:pt x="6755" y="2364481"/>
                  </a:cubicBezTo>
                  <a:cubicBezTo>
                    <a:pt x="2430" y="2360156"/>
                    <a:pt x="0" y="2354290"/>
                    <a:pt x="0" y="2348173"/>
                  </a:cubicBezTo>
                  <a:lnTo>
                    <a:pt x="0" y="23063"/>
                  </a:lnTo>
                  <a:cubicBezTo>
                    <a:pt x="0" y="16947"/>
                    <a:pt x="2430" y="11080"/>
                    <a:pt x="6755" y="6755"/>
                  </a:cubicBezTo>
                  <a:cubicBezTo>
                    <a:pt x="11080" y="2430"/>
                    <a:pt x="16947" y="0"/>
                    <a:pt x="23063" y="0"/>
                  </a:cubicBezTo>
                  <a:close/>
                </a:path>
              </a:pathLst>
            </a:custGeom>
            <a:solidFill>
              <a:srgbClr val="FFF4EF"/>
            </a:solidFill>
          </p:spPr>
        </p:sp>
        <p:sp>
          <p:nvSpPr>
            <p:cNvPr name="TextBox 4" id="4"/>
            <p:cNvSpPr txBox="true"/>
            <p:nvPr/>
          </p:nvSpPr>
          <p:spPr>
            <a:xfrm>
              <a:off x="0" y="-47625"/>
              <a:ext cx="4508901" cy="241886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215399" y="8080096"/>
            <a:ext cx="4777660" cy="2609285"/>
          </a:xfrm>
          <a:custGeom>
            <a:avLst/>
            <a:gdLst/>
            <a:ahLst/>
            <a:cxnLst/>
            <a:rect r="r" b="b" t="t" l="l"/>
            <a:pathLst>
              <a:path h="2609285" w="4777660">
                <a:moveTo>
                  <a:pt x="0" y="0"/>
                </a:moveTo>
                <a:lnTo>
                  <a:pt x="4777661" y="0"/>
                </a:lnTo>
                <a:lnTo>
                  <a:pt x="4777661" y="2609285"/>
                </a:lnTo>
                <a:lnTo>
                  <a:pt x="0" y="2609285"/>
                </a:lnTo>
                <a:lnTo>
                  <a:pt x="0" y="0"/>
                </a:lnTo>
                <a:close/>
              </a:path>
            </a:pathLst>
          </a:custGeom>
          <a:blipFill>
            <a:blip r:embed="rId2"/>
            <a:stretch>
              <a:fillRect l="0" t="0" r="0" b="-9094"/>
            </a:stretch>
          </a:blipFill>
        </p:spPr>
      </p:sp>
      <p:grpSp>
        <p:nvGrpSpPr>
          <p:cNvPr name="Group 6" id="6"/>
          <p:cNvGrpSpPr/>
          <p:nvPr/>
        </p:nvGrpSpPr>
        <p:grpSpPr>
          <a:xfrm rot="0">
            <a:off x="15233572" y="174306"/>
            <a:ext cx="2721454" cy="2927753"/>
            <a:chOff x="0" y="0"/>
            <a:chExt cx="3628606" cy="3903671"/>
          </a:xfrm>
        </p:grpSpPr>
        <p:sp>
          <p:nvSpPr>
            <p:cNvPr name="Freeform 7" id="7"/>
            <p:cNvSpPr/>
            <p:nvPr/>
          </p:nvSpPr>
          <p:spPr>
            <a:xfrm flipH="false" flipV="false" rot="0">
              <a:off x="1842359" y="1252255"/>
              <a:ext cx="1786247" cy="2651416"/>
            </a:xfrm>
            <a:custGeom>
              <a:avLst/>
              <a:gdLst/>
              <a:ahLst/>
              <a:cxnLst/>
              <a:rect r="r" b="b" t="t" l="l"/>
              <a:pathLst>
                <a:path h="2651416" w="1786247">
                  <a:moveTo>
                    <a:pt x="0" y="0"/>
                  </a:moveTo>
                  <a:lnTo>
                    <a:pt x="1786247" y="0"/>
                  </a:lnTo>
                  <a:lnTo>
                    <a:pt x="1786247" y="2651416"/>
                  </a:lnTo>
                  <a:lnTo>
                    <a:pt x="0" y="2651416"/>
                  </a:lnTo>
                  <a:lnTo>
                    <a:pt x="0" y="0"/>
                  </a:lnTo>
                  <a:close/>
                </a:path>
              </a:pathLst>
            </a:custGeom>
            <a:blipFill>
              <a:blip r:embed="rId3">
                <a:extLst>
                  <a:ext uri="{96DAC541-7B7A-43D3-8B79-37D633B846F1}">
                    <asvg:svgBlip xmlns:asvg="http://schemas.microsoft.com/office/drawing/2016/SVG/main" r:embed="rId4"/>
                  </a:ext>
                </a:extLst>
              </a:blip>
              <a:stretch>
                <a:fillRect l="0" t="-203606" r="-550428" b="-153238"/>
              </a:stretch>
            </a:blipFill>
          </p:spPr>
        </p:sp>
        <p:sp>
          <p:nvSpPr>
            <p:cNvPr name="Freeform 8" id="8"/>
            <p:cNvSpPr/>
            <p:nvPr/>
          </p:nvSpPr>
          <p:spPr>
            <a:xfrm flipH="true" flipV="false" rot="-344133">
              <a:off x="103552" y="66831"/>
              <a:ext cx="1444889" cy="2144722"/>
            </a:xfrm>
            <a:custGeom>
              <a:avLst/>
              <a:gdLst/>
              <a:ahLst/>
              <a:cxnLst/>
              <a:rect r="r" b="b" t="t" l="l"/>
              <a:pathLst>
                <a:path h="2144722" w="1444889">
                  <a:moveTo>
                    <a:pt x="1444890" y="0"/>
                  </a:moveTo>
                  <a:lnTo>
                    <a:pt x="0" y="0"/>
                  </a:lnTo>
                  <a:lnTo>
                    <a:pt x="0" y="2144722"/>
                  </a:lnTo>
                  <a:lnTo>
                    <a:pt x="1444890" y="2144722"/>
                  </a:lnTo>
                  <a:lnTo>
                    <a:pt x="1444890" y="0"/>
                  </a:lnTo>
                  <a:close/>
                </a:path>
              </a:pathLst>
            </a:custGeom>
            <a:blipFill>
              <a:blip r:embed="rId5">
                <a:extLst>
                  <a:ext uri="{96DAC541-7B7A-43D3-8B79-37D633B846F1}">
                    <asvg:svgBlip xmlns:asvg="http://schemas.microsoft.com/office/drawing/2016/SVG/main" r:embed="rId6"/>
                  </a:ext>
                </a:extLst>
              </a:blip>
              <a:stretch>
                <a:fillRect l="0" t="-203606" r="-550428" b="-153238"/>
              </a:stretch>
            </a:blipFill>
          </p:spPr>
        </p:sp>
      </p:grpSp>
      <p:sp>
        <p:nvSpPr>
          <p:cNvPr name="Freeform 9" id="9"/>
          <p:cNvSpPr/>
          <p:nvPr/>
        </p:nvSpPr>
        <p:spPr>
          <a:xfrm flipH="false" flipV="false" rot="0">
            <a:off x="11271417" y="2558411"/>
            <a:ext cx="6453013" cy="6191405"/>
          </a:xfrm>
          <a:custGeom>
            <a:avLst/>
            <a:gdLst/>
            <a:ahLst/>
            <a:cxnLst/>
            <a:rect r="r" b="b" t="t" l="l"/>
            <a:pathLst>
              <a:path h="6191405" w="6453013">
                <a:moveTo>
                  <a:pt x="0" y="0"/>
                </a:moveTo>
                <a:lnTo>
                  <a:pt x="6453014" y="0"/>
                </a:lnTo>
                <a:lnTo>
                  <a:pt x="6453014" y="6191405"/>
                </a:lnTo>
                <a:lnTo>
                  <a:pt x="0" y="6191405"/>
                </a:lnTo>
                <a:lnTo>
                  <a:pt x="0" y="0"/>
                </a:lnTo>
                <a:close/>
              </a:path>
            </a:pathLst>
          </a:custGeom>
          <a:blipFill>
            <a:blip r:embed="rId7"/>
            <a:stretch>
              <a:fillRect l="0" t="0" r="0" b="0"/>
            </a:stretch>
          </a:blipFill>
        </p:spPr>
      </p:sp>
      <p:sp>
        <p:nvSpPr>
          <p:cNvPr name="TextBox 10" id="10"/>
          <p:cNvSpPr txBox="true"/>
          <p:nvPr/>
        </p:nvSpPr>
        <p:spPr>
          <a:xfrm rot="0">
            <a:off x="770978" y="1585690"/>
            <a:ext cx="16746044" cy="972722"/>
          </a:xfrm>
          <a:prstGeom prst="rect">
            <a:avLst/>
          </a:prstGeom>
        </p:spPr>
        <p:txBody>
          <a:bodyPr anchor="t" rtlCol="false" tIns="0" lIns="0" bIns="0" rIns="0">
            <a:spAutoFit/>
          </a:bodyPr>
          <a:lstStyle/>
          <a:p>
            <a:pPr algn="ctr">
              <a:lnSpc>
                <a:spcPts val="7040"/>
              </a:lnSpc>
            </a:pPr>
            <a:r>
              <a:rPr lang="en-US" sz="8000">
                <a:solidFill>
                  <a:srgbClr val="5B4A3B"/>
                </a:solidFill>
                <a:latin typeface="Sigmar One"/>
              </a:rPr>
              <a:t>Điều khiển hướng ( Cầu H )</a:t>
            </a:r>
          </a:p>
        </p:txBody>
      </p:sp>
      <p:sp>
        <p:nvSpPr>
          <p:cNvPr name="TextBox 11" id="11"/>
          <p:cNvSpPr txBox="true"/>
          <p:nvPr/>
        </p:nvSpPr>
        <p:spPr>
          <a:xfrm rot="0">
            <a:off x="1521836" y="2835359"/>
            <a:ext cx="9621829" cy="5637981"/>
          </a:xfrm>
          <a:prstGeom prst="rect">
            <a:avLst/>
          </a:prstGeom>
        </p:spPr>
        <p:txBody>
          <a:bodyPr anchor="t" rtlCol="false" tIns="0" lIns="0" bIns="0" rIns="0">
            <a:spAutoFit/>
          </a:bodyPr>
          <a:lstStyle/>
          <a:p>
            <a:pPr marL="647700" indent="-323850" lvl="1">
              <a:lnSpc>
                <a:spcPts val="6450"/>
              </a:lnSpc>
              <a:buFont typeface="Arial"/>
              <a:buChar char="•"/>
            </a:pPr>
            <a:r>
              <a:rPr lang="en-US" sz="3000">
                <a:solidFill>
                  <a:srgbClr val="5B4A3B"/>
                </a:solidFill>
                <a:latin typeface="Muli Bold"/>
              </a:rPr>
              <a:t>Cầu H là mạch điện tử có thể lái động cơ cả hai hướng.</a:t>
            </a:r>
          </a:p>
          <a:p>
            <a:pPr marL="647700" indent="-323850" lvl="1">
              <a:lnSpc>
                <a:spcPts val="6450"/>
              </a:lnSpc>
              <a:buFont typeface="Arial"/>
              <a:buChar char="•"/>
            </a:pPr>
            <a:r>
              <a:rPr lang="en-US" sz="3000">
                <a:solidFill>
                  <a:srgbClr val="5B4A3B"/>
                </a:solidFill>
                <a:latin typeface="Muli Bold"/>
              </a:rPr>
              <a:t>Cầu H sử dụng 4 transistor được kết nối với nhau theo dạng chữ “H”. Bằng cách kích hoạt hai công tắc cụ thể cùng một lúc, chúng ta có thể thay đổi hướng của dòng điện, do đó thay đổi hướng quay của động cơ.</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DAGAAmmmyqY</dc:identifier>
  <dcterms:modified xsi:type="dcterms:W3CDTF">2011-08-01T06:04:30Z</dcterms:modified>
  <cp:revision>1</cp:revision>
  <dc:title>Bản sao của Nhóm 5 VĐK</dc:title>
</cp:coreProperties>
</file>